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506" r:id="rId2"/>
    <p:sldId id="408" r:id="rId3"/>
    <p:sldId id="508" r:id="rId4"/>
    <p:sldId id="507" r:id="rId5"/>
    <p:sldId id="484" r:id="rId6"/>
    <p:sldId id="520" r:id="rId7"/>
    <p:sldId id="521" r:id="rId8"/>
    <p:sldId id="522" r:id="rId9"/>
    <p:sldId id="489" r:id="rId10"/>
    <p:sldId id="490" r:id="rId11"/>
    <p:sldId id="491" r:id="rId12"/>
    <p:sldId id="523" r:id="rId13"/>
    <p:sldId id="494" r:id="rId14"/>
    <p:sldId id="524" r:id="rId15"/>
    <p:sldId id="525" r:id="rId16"/>
    <p:sldId id="526" r:id="rId17"/>
    <p:sldId id="527" r:id="rId18"/>
    <p:sldId id="528" r:id="rId19"/>
    <p:sldId id="529" r:id="rId20"/>
    <p:sldId id="530" r:id="rId21"/>
    <p:sldId id="531" r:id="rId22"/>
    <p:sldId id="532" r:id="rId23"/>
    <p:sldId id="503" r:id="rId24"/>
    <p:sldId id="504" r:id="rId25"/>
    <p:sldId id="509" r:id="rId26"/>
    <p:sldId id="510" r:id="rId27"/>
    <p:sldId id="511" r:id="rId28"/>
    <p:sldId id="512" r:id="rId29"/>
    <p:sldId id="513" r:id="rId30"/>
    <p:sldId id="514" r:id="rId31"/>
    <p:sldId id="515" r:id="rId32"/>
    <p:sldId id="516" r:id="rId33"/>
    <p:sldId id="517" r:id="rId34"/>
    <p:sldId id="518" r:id="rId35"/>
    <p:sldId id="519" r:id="rId36"/>
    <p:sldId id="53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6" autoAdjust="0"/>
    <p:restoredTop sz="94660"/>
  </p:normalViewPr>
  <p:slideViewPr>
    <p:cSldViewPr>
      <p:cViewPr varScale="1">
        <p:scale>
          <a:sx n="72" d="100"/>
          <a:sy n="72" d="100"/>
        </p:scale>
        <p:origin x="13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289785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25</a:t>
            </a:fld>
            <a:endParaRPr lang="en-US"/>
          </a:p>
        </p:txBody>
      </p:sp>
    </p:spTree>
    <p:extLst>
      <p:ext uri="{BB962C8B-B14F-4D97-AF65-F5344CB8AC3E}">
        <p14:creationId xmlns:p14="http://schemas.microsoft.com/office/powerpoint/2010/main" val="156408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378337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35</a:t>
            </a:fld>
            <a:endParaRPr lang="en-US"/>
          </a:p>
        </p:txBody>
      </p:sp>
    </p:spTree>
    <p:extLst>
      <p:ext uri="{BB962C8B-B14F-4D97-AF65-F5344CB8AC3E}">
        <p14:creationId xmlns:p14="http://schemas.microsoft.com/office/powerpoint/2010/main" val="349015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though we ARE unworthy, yet He still wants us back. God will never give up on you.</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231325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13</a:t>
            </a:fld>
            <a:endParaRPr lang="en-US"/>
          </a:p>
        </p:txBody>
      </p:sp>
    </p:spTree>
    <p:extLst>
      <p:ext uri="{BB962C8B-B14F-4D97-AF65-F5344CB8AC3E}">
        <p14:creationId xmlns:p14="http://schemas.microsoft.com/office/powerpoint/2010/main" val="268498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we can’t see or feel that there is any way back to God, Know that God will never give up on you. </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15</a:t>
            </a:fld>
            <a:endParaRPr lang="en-US"/>
          </a:p>
        </p:txBody>
      </p:sp>
    </p:spTree>
    <p:extLst>
      <p:ext uri="{BB962C8B-B14F-4D97-AF65-F5344CB8AC3E}">
        <p14:creationId xmlns:p14="http://schemas.microsoft.com/office/powerpoint/2010/main" val="326101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imagine the so-called friends of the prodigal son, soon turned on him, saying where is that wonderful father of yours? But like the father God wants us to start the difficult journey back to where we belong, in His love and care.</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16</a:t>
            </a:fld>
            <a:endParaRPr lang="en-US"/>
          </a:p>
        </p:txBody>
      </p:sp>
    </p:spTree>
    <p:extLst>
      <p:ext uri="{BB962C8B-B14F-4D97-AF65-F5344CB8AC3E}">
        <p14:creationId xmlns:p14="http://schemas.microsoft.com/office/powerpoint/2010/main" val="299119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God’s  Arms are Always Open</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17</a:t>
            </a:fld>
            <a:endParaRPr lang="en-US"/>
          </a:p>
        </p:txBody>
      </p:sp>
    </p:spTree>
    <p:extLst>
      <p:ext uri="{BB962C8B-B14F-4D97-AF65-F5344CB8AC3E}">
        <p14:creationId xmlns:p14="http://schemas.microsoft.com/office/powerpoint/2010/main" val="158669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God’s Eyes always see</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18</a:t>
            </a:fld>
            <a:endParaRPr lang="en-US"/>
          </a:p>
        </p:txBody>
      </p:sp>
    </p:spTree>
    <p:extLst>
      <p:ext uri="{BB962C8B-B14F-4D97-AF65-F5344CB8AC3E}">
        <p14:creationId xmlns:p14="http://schemas.microsoft.com/office/powerpoint/2010/main" val="189792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God’s ears always hear</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19</a:t>
            </a:fld>
            <a:endParaRPr lang="en-US"/>
          </a:p>
        </p:txBody>
      </p:sp>
    </p:spTree>
    <p:extLst>
      <p:ext uri="{BB962C8B-B14F-4D97-AF65-F5344CB8AC3E}">
        <p14:creationId xmlns:p14="http://schemas.microsoft.com/office/powerpoint/2010/main" val="17032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God speak to you, here, today!</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22</a:t>
            </a:fld>
            <a:endParaRPr lang="en-US"/>
          </a:p>
        </p:txBody>
      </p:sp>
    </p:spTree>
    <p:extLst>
      <p:ext uri="{BB962C8B-B14F-4D97-AF65-F5344CB8AC3E}">
        <p14:creationId xmlns:p14="http://schemas.microsoft.com/office/powerpoint/2010/main" val="208460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youtu.be/0UUQRxhbz2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Nf2MZRenJM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409zABeDS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5233"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2.wdp"/></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6TcxA_7_fi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uPeC6Pri_p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3.wdp"/><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microsoft.com/office/2007/relationships/hdphoto" Target="../media/hdphoto17.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8.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9.wdp"/></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5233"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SZE9syAmKS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0"/>
            <a:ext cx="4267200" cy="6861313"/>
          </a:xfrm>
        </p:spPr>
        <p:txBody>
          <a:bodyPr/>
          <a:lstStyle/>
          <a:p>
            <a:pPr marL="0" indent="0" algn="ctr">
              <a:buNone/>
            </a:pPr>
            <a:r>
              <a:rPr lang="en-US" sz="7200" dirty="0"/>
              <a:t>God Will Never Give Up on You</a:t>
            </a:r>
          </a:p>
          <a:p>
            <a:pPr marL="0" indent="0">
              <a:buNone/>
            </a:pPr>
            <a:endParaRPr lang="en-US" sz="3600" dirty="0"/>
          </a:p>
        </p:txBody>
      </p:sp>
      <p:pic>
        <p:nvPicPr>
          <p:cNvPr id="1026" name="Picture 2" descr="C:\Users\Therese\Desktop\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2" y="-1"/>
            <a:ext cx="463126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93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533400"/>
            <a:ext cx="8153400" cy="3717925"/>
          </a:xfrm>
        </p:spPr>
        <p:txBody>
          <a:bodyPr/>
          <a:lstStyle/>
          <a:p>
            <a:pPr eaLnBrk="1" hangingPunct="1"/>
            <a:r>
              <a:rPr lang="en-US" sz="4800" dirty="0"/>
              <a:t>This Slide – </a:t>
            </a:r>
            <a:br>
              <a:rPr lang="en-US" sz="4800" dirty="0"/>
            </a:br>
            <a:r>
              <a:rPr lang="en-US" sz="4800" dirty="0"/>
              <a:t>Song: Welcome Home</a:t>
            </a:r>
            <a:r>
              <a:rPr lang="en-US" sz="4800" dirty="0">
                <a:sym typeface="Wingdings" pitchFamily="2" charset="2"/>
              </a:rPr>
              <a:t> </a:t>
            </a:r>
            <a:br>
              <a:rPr lang="en-US" sz="4800" dirty="0">
                <a:sym typeface="Wingdings" pitchFamily="2" charset="2"/>
              </a:rPr>
            </a:br>
            <a:br>
              <a:rPr lang="en-US" sz="4800" dirty="0">
                <a:sym typeface="Wingdings" pitchFamily="2" charset="2"/>
              </a:rPr>
            </a:br>
            <a:r>
              <a:rPr lang="en-US" sz="4800" dirty="0">
                <a:sym typeface="Wingdings" pitchFamily="2" charset="2"/>
              </a:rPr>
              <a:t>Download Here: </a:t>
            </a:r>
            <a:br>
              <a:rPr lang="en-US" sz="2800" b="1" dirty="0"/>
            </a:br>
            <a:r>
              <a:rPr lang="en-US" sz="2800" b="1" dirty="0"/>
              <a:t> </a:t>
            </a:r>
            <a:r>
              <a:rPr lang="en-US" sz="2400" dirty="0">
                <a:sym typeface="Wingdings" pitchFamily="2" charset="2"/>
                <a:hlinkClick r:id="rId2"/>
              </a:rPr>
              <a:t>http://youtu.be/0UUQRxhbz2c</a:t>
            </a:r>
            <a:r>
              <a:rPr lang="en-US" sz="2400" dirty="0">
                <a:sym typeface="Wingdings" pitchFamily="2" charset="2"/>
              </a:rPr>
              <a:t> </a:t>
            </a:r>
            <a:endParaRPr lang="en-US" sz="2400" b="1" dirty="0">
              <a:sym typeface="Wingdings" pitchFamily="2" charset="2"/>
            </a:endParaRPr>
          </a:p>
        </p:txBody>
      </p:sp>
    </p:spTree>
    <p:extLst>
      <p:ext uri="{BB962C8B-B14F-4D97-AF65-F5344CB8AC3E}">
        <p14:creationId xmlns:p14="http://schemas.microsoft.com/office/powerpoint/2010/main" val="23629789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81000"/>
            <a:ext cx="8153400" cy="4953000"/>
          </a:xfrm>
        </p:spPr>
        <p:txBody>
          <a:bodyPr/>
          <a:lstStyle/>
          <a:p>
            <a:pPr eaLnBrk="1" hangingPunct="1"/>
            <a:r>
              <a:rPr lang="en-GB" dirty="0"/>
              <a:t>This Slide – </a:t>
            </a:r>
            <a:br>
              <a:rPr lang="en-GB" dirty="0"/>
            </a:br>
            <a:r>
              <a:rPr lang="en-GB" dirty="0"/>
              <a:t>Video: When God Ran! </a:t>
            </a:r>
            <a:r>
              <a:rPr lang="en-GB" dirty="0">
                <a:sym typeface="Wingdings" pitchFamily="2" charset="2"/>
              </a:rPr>
              <a:t> </a:t>
            </a:r>
            <a:br>
              <a:rPr lang="en-GB" dirty="0">
                <a:sym typeface="Wingdings" pitchFamily="2" charset="2"/>
              </a:rPr>
            </a:br>
            <a:br>
              <a:rPr lang="en-GB" dirty="0">
                <a:sym typeface="Wingdings" pitchFamily="2" charset="2"/>
              </a:rPr>
            </a:br>
            <a:r>
              <a:rPr lang="en-GB" dirty="0">
                <a:sym typeface="Wingdings" pitchFamily="2" charset="2"/>
              </a:rPr>
              <a:t>Download Here:</a:t>
            </a:r>
            <a:br>
              <a:rPr lang="en-GB" dirty="0">
                <a:sym typeface="Wingdings" pitchFamily="2" charset="2"/>
              </a:rPr>
            </a:br>
            <a:r>
              <a:rPr lang="en-GB" sz="2400" dirty="0">
                <a:sym typeface="Wingdings" pitchFamily="2" charset="2"/>
                <a:hlinkClick r:id="rId2"/>
              </a:rPr>
              <a:t>https://youtu.be/Nf2MZRenJMU</a:t>
            </a:r>
            <a:r>
              <a:rPr lang="en-GB" sz="2400" dirty="0">
                <a:sym typeface="Wingdings" pitchFamily="2" charset="2"/>
              </a:rPr>
              <a:t> </a:t>
            </a:r>
            <a:br>
              <a:rPr lang="en-GB" sz="2400" b="1" dirty="0">
                <a:sym typeface="Wingdings" pitchFamily="2" charset="2"/>
              </a:rPr>
            </a:br>
            <a:br>
              <a:rPr lang="en-GB" sz="2400" b="1" dirty="0">
                <a:sym typeface="Wingdings" pitchFamily="2" charset="2"/>
              </a:rPr>
            </a:br>
            <a:br>
              <a:rPr lang="en-GB" sz="2400" b="1" dirty="0">
                <a:sym typeface="Wingdings" pitchFamily="2" charset="2"/>
              </a:rPr>
            </a:br>
            <a:br>
              <a:rPr lang="en-GB" sz="2400" b="1" dirty="0">
                <a:sym typeface="Wingdings" pitchFamily="2" charset="2"/>
              </a:rPr>
            </a:br>
            <a:endParaRPr lang="en-US" sz="2400" b="1" dirty="0">
              <a:sym typeface="Wingdings" pitchFamily="2" charset="2"/>
            </a:endParaRPr>
          </a:p>
        </p:txBody>
      </p:sp>
    </p:spTree>
    <p:extLst>
      <p:ext uri="{BB962C8B-B14F-4D97-AF65-F5344CB8AC3E}">
        <p14:creationId xmlns:p14="http://schemas.microsoft.com/office/powerpoint/2010/main" val="25171429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1rBrpEHOk5I/ThxBmHQ4J0I/AAAAAAAAA2U/GTvr6OcXpjo/s1600/shame.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3000"/>
                    </a14:imgEffect>
                    <a14:imgEffect>
                      <a14:colorTemperature colorTemp="8993"/>
                    </a14:imgEffect>
                    <a14:imgEffect>
                      <a14:saturation sat="99000"/>
                    </a14:imgEffect>
                    <a14:imgEffect>
                      <a14:brightnessContrast bright="6000" contrast="17000"/>
                    </a14:imgEffect>
                  </a14:imgLayer>
                </a14:imgProps>
              </a:ext>
              <a:ext uri="{28A0092B-C50C-407E-A947-70E740481C1C}">
                <a14:useLocalDpi xmlns:a14="http://schemas.microsoft.com/office/drawing/2010/main" val="0"/>
              </a:ext>
            </a:extLst>
          </a:blip>
          <a:srcRect l="12222"/>
          <a:stretch/>
        </p:blipFill>
        <p:spPr bwMode="auto">
          <a:xfrm>
            <a:off x="3124200" y="0"/>
            <a:ext cx="6019800" cy="685800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3124200" cy="6861313"/>
          </a:xfrm>
          <a:solidFill>
            <a:schemeClr val="bg1"/>
          </a:solidFill>
        </p:spPr>
        <p:txBody>
          <a:bodyPr/>
          <a:lstStyle/>
          <a:p>
            <a:pPr marL="0" indent="0">
              <a:buNone/>
            </a:pPr>
            <a:r>
              <a:rPr lang="en-US" sz="3300" dirty="0"/>
              <a:t>The Prodigal Son returned to his father and admitted his sin, but many feel too ashamed to return to God. </a:t>
            </a:r>
          </a:p>
          <a:p>
            <a:pPr marL="0" indent="0">
              <a:buNone/>
            </a:pPr>
            <a:endParaRPr lang="en-US" sz="1800" dirty="0"/>
          </a:p>
          <a:p>
            <a:pPr marL="0" indent="0">
              <a:buNone/>
            </a:pPr>
            <a:r>
              <a:rPr lang="en-US" sz="3300" dirty="0"/>
              <a:t>They feel unworthy of his love and forgiveness.</a:t>
            </a:r>
          </a:p>
        </p:txBody>
      </p:sp>
    </p:spTree>
    <p:extLst>
      <p:ext uri="{BB962C8B-B14F-4D97-AF65-F5344CB8AC3E}">
        <p14:creationId xmlns:p14="http://schemas.microsoft.com/office/powerpoint/2010/main" val="4199028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62000"/>
          </a:xfrm>
        </p:spPr>
        <p:txBody>
          <a:bodyPr/>
          <a:lstStyle/>
          <a:p>
            <a:pPr algn="ctr" eaLnBrk="1" hangingPunct="1"/>
            <a:r>
              <a:rPr lang="en-US" sz="3400" b="1" dirty="0">
                <a:solidFill>
                  <a:schemeClr val="tx1"/>
                </a:solidFill>
              </a:rPr>
              <a:t>Video: God Will Not Turn Away From You</a:t>
            </a:r>
          </a:p>
        </p:txBody>
      </p:sp>
      <p:sp>
        <p:nvSpPr>
          <p:cNvPr id="11267" name="Rectangle 3"/>
          <p:cNvSpPr>
            <a:spLocks noGrp="1" noChangeArrowheads="1"/>
          </p:cNvSpPr>
          <p:nvPr>
            <p:ph idx="1"/>
          </p:nvPr>
        </p:nvSpPr>
        <p:spPr>
          <a:xfrm>
            <a:off x="0" y="1981200"/>
            <a:ext cx="9144000" cy="4876800"/>
          </a:xfrm>
        </p:spPr>
        <p:txBody>
          <a:bodyPr/>
          <a:lstStyle/>
          <a:p>
            <a:pPr algn="ctr" eaLnBrk="1" hangingPunct="1">
              <a:buFont typeface="Wingdings" pitchFamily="2" charset="2"/>
              <a:buNone/>
            </a:pPr>
            <a:r>
              <a:rPr lang="en-US" sz="4800" b="1" dirty="0"/>
              <a:t>This Slide - Video: </a:t>
            </a:r>
          </a:p>
          <a:p>
            <a:pPr algn="ctr" eaLnBrk="1" hangingPunct="1">
              <a:buFont typeface="Wingdings" pitchFamily="2" charset="2"/>
              <a:buNone/>
            </a:pPr>
            <a:r>
              <a:rPr lang="en-US" sz="4800" b="1" dirty="0"/>
              <a:t>In Your Hands </a:t>
            </a:r>
            <a:r>
              <a:rPr lang="en-US" sz="4800" b="1" dirty="0">
                <a:sym typeface="Wingdings" panose="05000000000000000000" pitchFamily="2" charset="2"/>
              </a:rPr>
              <a:t></a:t>
            </a:r>
          </a:p>
          <a:p>
            <a:pPr algn="ctr" eaLnBrk="1" hangingPunct="1">
              <a:buFont typeface="Wingdings" pitchFamily="2" charset="2"/>
              <a:buNone/>
            </a:pPr>
            <a:endParaRPr lang="en-US" sz="4800" b="1" dirty="0"/>
          </a:p>
          <a:p>
            <a:pPr algn="ctr" eaLnBrk="1" hangingPunct="1">
              <a:buFont typeface="Wingdings" pitchFamily="2" charset="2"/>
              <a:buNone/>
            </a:pPr>
            <a:r>
              <a:rPr lang="en-US" sz="4800" b="1" dirty="0"/>
              <a:t>Download Here:</a:t>
            </a:r>
          </a:p>
          <a:p>
            <a:pPr algn="ctr" eaLnBrk="1" hangingPunct="1">
              <a:buNone/>
            </a:pPr>
            <a:r>
              <a:rPr lang="en-US" sz="2400" dirty="0">
                <a:hlinkClick r:id="rId3"/>
              </a:rPr>
              <a:t>https://youtu.be/p409zABeDSk</a:t>
            </a:r>
            <a:r>
              <a:rPr lang="en-US" sz="2400" dirty="0"/>
              <a:t> </a:t>
            </a:r>
            <a:endParaRPr lang="en-US" sz="2400" b="1" dirty="0"/>
          </a:p>
        </p:txBody>
      </p:sp>
    </p:spTree>
    <p:extLst>
      <p:ext uri="{BB962C8B-B14F-4D97-AF65-F5344CB8AC3E}">
        <p14:creationId xmlns:p14="http://schemas.microsoft.com/office/powerpoint/2010/main" val="12717318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0" y="152400"/>
            <a:ext cx="2743200" cy="4191000"/>
          </a:xfrm>
        </p:spPr>
        <p:txBody>
          <a:bodyPr/>
          <a:lstStyle/>
          <a:p>
            <a:r>
              <a:rPr lang="en-US" altLang="en-US" sz="5600" dirty="0"/>
              <a:t>God Will Never Cut You Off</a:t>
            </a:r>
          </a:p>
        </p:txBody>
      </p:sp>
      <p:sp>
        <p:nvSpPr>
          <p:cNvPr id="52227" name="Rectangle 3"/>
          <p:cNvSpPr>
            <a:spLocks noGrp="1" noChangeArrowheads="1"/>
          </p:cNvSpPr>
          <p:nvPr>
            <p:ph type="subTitle" idx="1"/>
          </p:nvPr>
        </p:nvSpPr>
        <p:spPr>
          <a:xfrm>
            <a:off x="0" y="4876800"/>
            <a:ext cx="9144000" cy="1981200"/>
          </a:xfrm>
        </p:spPr>
        <p:txBody>
          <a:bodyPr/>
          <a:lstStyle/>
          <a:p>
            <a:pPr algn="l">
              <a:lnSpc>
                <a:spcPct val="90000"/>
              </a:lnSpc>
            </a:pPr>
            <a:r>
              <a:rPr lang="en-US" altLang="en-US" sz="3200" b="1" dirty="0"/>
              <a:t>“As for me, I said in MY HASTE, </a:t>
            </a:r>
            <a:r>
              <a:rPr lang="en-US" altLang="en-US" sz="3200" dirty="0"/>
              <a:t>‘</a:t>
            </a:r>
            <a:r>
              <a:rPr lang="en-US" altLang="en-US" sz="3200" b="1" dirty="0"/>
              <a:t>I am CUT OFF from before YOUR EYES.’ Nevertheless, YOU HEARD the voice of my petitions when I cried to you.”</a:t>
            </a:r>
            <a:r>
              <a:rPr lang="en-US" altLang="en-US" sz="3200" dirty="0"/>
              <a:t> </a:t>
            </a:r>
            <a:r>
              <a:rPr lang="en-US" altLang="en-US" sz="1600" b="1" dirty="0"/>
              <a:t>Psalm 31:22</a:t>
            </a:r>
            <a:endParaRPr lang="en-US" altLang="en-US" sz="1600" dirty="0"/>
          </a:p>
        </p:txBody>
      </p:sp>
      <p:pic>
        <p:nvPicPr>
          <p:cNvPr id="52228" name="Picture 4" descr="king_david_400x30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Effect>
                      <a14:colorTemperature colorTemp="8246"/>
                    </a14:imgEffect>
                    <a14:imgEffect>
                      <a14:saturation sat="176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a:off x="2743200" y="0"/>
            <a:ext cx="6400800" cy="48006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3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ide-14-728"/>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sharpenSoften amount="45000"/>
                    </a14:imgEffect>
                    <a14:imgEffect>
                      <a14:colorTemperature colorTemp="9580"/>
                    </a14:imgEffect>
                    <a14:imgEffect>
                      <a14:saturation sat="175000"/>
                    </a14:imgEffect>
                    <a14:imgEffect>
                      <a14:brightnessContrast contrast="34000"/>
                    </a14:imgEffect>
                  </a14:imgLayer>
                </a14:imgProps>
              </a:ext>
              <a:ext uri="{28A0092B-C50C-407E-A947-70E740481C1C}">
                <a14:useLocalDpi xmlns:a14="http://schemas.microsoft.com/office/drawing/2010/main" val="0"/>
              </a:ext>
            </a:extLst>
          </a:blip>
          <a:srcRect r="1328"/>
          <a:stretch/>
        </p:blipFill>
        <p:spPr>
          <a:xfrm>
            <a:off x="304800" y="152400"/>
            <a:ext cx="8839200" cy="6750818"/>
          </a:xfrm>
          <a:effectLst>
            <a:softEdge rad="114300"/>
          </a:effectLst>
        </p:spPr>
      </p:pic>
      <p:sp>
        <p:nvSpPr>
          <p:cNvPr id="12291" name="Rectangle 3"/>
          <p:cNvSpPr>
            <a:spLocks noGrp="1" noChangeArrowheads="1"/>
          </p:cNvSpPr>
          <p:nvPr>
            <p:ph type="body" sz="half" idx="1"/>
          </p:nvPr>
        </p:nvSpPr>
        <p:spPr>
          <a:xfrm>
            <a:off x="-228600" y="0"/>
            <a:ext cx="3886200" cy="4953000"/>
          </a:xfrm>
          <a:solidFill>
            <a:schemeClr val="bg1">
              <a:alpha val="50000"/>
            </a:schemeClr>
          </a:solidFill>
          <a:effectLst>
            <a:softEdge rad="292100"/>
          </a:effectLst>
        </p:spPr>
        <p:txBody>
          <a:bodyPr lIns="0" tIns="228600"/>
          <a:lstStyle/>
          <a:p>
            <a:pPr eaLnBrk="1" hangingPunct="1">
              <a:lnSpc>
                <a:spcPct val="90000"/>
              </a:lnSpc>
              <a:buFont typeface="Wingdings" pitchFamily="2" charset="2"/>
              <a:buNone/>
            </a:pPr>
            <a:r>
              <a:rPr lang="en-US" sz="2900" b="1" dirty="0">
                <a:effectLst>
                  <a:glow rad="190500">
                    <a:srgbClr val="180800"/>
                  </a:glow>
                </a:effectLst>
              </a:rPr>
              <a:t>   Sometimes we feel that we are more likely to experience God’s wrath than His blessings. </a:t>
            </a:r>
          </a:p>
          <a:p>
            <a:pPr eaLnBrk="1" hangingPunct="1">
              <a:lnSpc>
                <a:spcPct val="90000"/>
              </a:lnSpc>
              <a:buFont typeface="Wingdings" pitchFamily="2" charset="2"/>
              <a:buNone/>
            </a:pPr>
            <a:endParaRPr lang="en-US" sz="800" b="1" dirty="0">
              <a:effectLst>
                <a:glow rad="190500">
                  <a:srgbClr val="180800"/>
                </a:glow>
              </a:effectLst>
            </a:endParaRPr>
          </a:p>
          <a:p>
            <a:pPr eaLnBrk="1" hangingPunct="1">
              <a:lnSpc>
                <a:spcPct val="90000"/>
              </a:lnSpc>
              <a:buFont typeface="Wingdings" pitchFamily="2" charset="2"/>
              <a:buNone/>
            </a:pPr>
            <a:r>
              <a:rPr lang="en-US" sz="2900" b="1" dirty="0">
                <a:effectLst>
                  <a:glow rad="190500">
                    <a:srgbClr val="180800"/>
                  </a:glow>
                </a:effectLst>
              </a:rPr>
              <a:t>   Especially when things are going wrong -- we feel, “God has left the building.”</a:t>
            </a:r>
          </a:p>
        </p:txBody>
      </p:sp>
    </p:spTree>
    <p:extLst>
      <p:ext uri="{BB962C8B-B14F-4D97-AF65-F5344CB8AC3E}">
        <p14:creationId xmlns:p14="http://schemas.microsoft.com/office/powerpoint/2010/main" val="3889504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2" name="Picture 4" descr="sorrow"/>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47000"/>
                    </a14:imgEffect>
                    <a14:imgEffect>
                      <a14:colorTemperature colorTemp="7831"/>
                    </a14:imgEffect>
                    <a14:imgEffect>
                      <a14:saturation sat="128000"/>
                    </a14:imgEffect>
                    <a14:imgEffect>
                      <a14:brightnessContrast bright="-10000" contrast="34000"/>
                    </a14:imgEffect>
                  </a14:imgLayer>
                </a14:imgProps>
              </a:ext>
              <a:ext uri="{28A0092B-C50C-407E-A947-70E740481C1C}">
                <a14:useLocalDpi xmlns:a14="http://schemas.microsoft.com/office/drawing/2010/main" val="0"/>
              </a:ext>
            </a:extLst>
          </a:blip>
          <a:srcRect/>
          <a:stretch>
            <a:fillRect/>
          </a:stretch>
        </p:blipFill>
        <p:spPr>
          <a:xfrm>
            <a:off x="-7409" y="0"/>
            <a:ext cx="9151409"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0" name="Rectangle 2"/>
          <p:cNvSpPr>
            <a:spLocks noGrp="1" noChangeArrowheads="1"/>
          </p:cNvSpPr>
          <p:nvPr>
            <p:ph type="title"/>
          </p:nvPr>
        </p:nvSpPr>
        <p:spPr>
          <a:xfrm>
            <a:off x="0" y="0"/>
            <a:ext cx="9144000" cy="1828800"/>
          </a:xfrm>
        </p:spPr>
        <p:txBody>
          <a:bodyPr/>
          <a:lstStyle/>
          <a:p>
            <a:pPr algn="l"/>
            <a:r>
              <a:rPr lang="en-US" altLang="en-US" sz="4300" b="1" dirty="0">
                <a:effectLst>
                  <a:glow rad="190500">
                    <a:schemeClr val="bg1"/>
                  </a:glow>
                </a:effectLst>
              </a:rPr>
              <a:t>For King David, nothing was worse than feeling CUT OFF from God</a:t>
            </a:r>
          </a:p>
        </p:txBody>
      </p:sp>
      <p:sp>
        <p:nvSpPr>
          <p:cNvPr id="68611" name="Rectangle 3"/>
          <p:cNvSpPr>
            <a:spLocks noGrp="1" noChangeArrowheads="1"/>
          </p:cNvSpPr>
          <p:nvPr>
            <p:ph type="body" sz="half" idx="1"/>
          </p:nvPr>
        </p:nvSpPr>
        <p:spPr>
          <a:xfrm>
            <a:off x="0" y="5257800"/>
            <a:ext cx="9144000" cy="1524000"/>
          </a:xfrm>
        </p:spPr>
        <p:txBody>
          <a:bodyPr lIns="91440" tIns="0" rIns="0" bIns="0"/>
          <a:lstStyle/>
          <a:p>
            <a:pPr marL="0" indent="0">
              <a:buNone/>
            </a:pPr>
            <a:r>
              <a:rPr lang="en-US" altLang="en-US" sz="3200" b="1" dirty="0">
                <a:effectLst>
                  <a:glow rad="190500">
                    <a:schemeClr val="bg1"/>
                  </a:glow>
                </a:effectLst>
              </a:rPr>
              <a:t>“All day and all night I cry and do not eat. All day my enemies say to me, "Where is your God?”</a:t>
            </a:r>
            <a:r>
              <a:rPr lang="en-US" altLang="en-US" sz="3200" dirty="0">
                <a:effectLst>
                  <a:glow rad="190500">
                    <a:schemeClr val="bg1"/>
                  </a:glow>
                </a:effectLst>
              </a:rPr>
              <a:t> </a:t>
            </a:r>
            <a:r>
              <a:rPr lang="en-US" altLang="en-US" sz="2000" dirty="0">
                <a:effectLst>
                  <a:glow rad="190500">
                    <a:schemeClr val="bg1"/>
                  </a:glow>
                </a:effectLst>
              </a:rPr>
              <a:t>Psalm 42:3 </a:t>
            </a:r>
          </a:p>
          <a:p>
            <a:pPr>
              <a:buFont typeface="Wingdings" pitchFamily="2" charset="2"/>
              <a:buNone/>
            </a:pPr>
            <a:endParaRPr lang="en-US" altLang="en-US" sz="2800" b="1" dirty="0"/>
          </a:p>
        </p:txBody>
      </p:sp>
    </p:spTree>
    <p:extLst>
      <p:ext uri="{BB962C8B-B14F-4D97-AF65-F5344CB8AC3E}">
        <p14:creationId xmlns:p14="http://schemas.microsoft.com/office/powerpoint/2010/main" val="2708376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86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86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1"/>
            <a:ext cx="9144000" cy="1371599"/>
          </a:xfrm>
        </p:spPr>
        <p:txBody>
          <a:bodyPr/>
          <a:lstStyle/>
          <a:p>
            <a:pPr algn="l"/>
            <a:r>
              <a:rPr lang="en-US" altLang="en-US" sz="3100" dirty="0"/>
              <a:t>David made a hasty mistake because he forgot… </a:t>
            </a:r>
            <a:r>
              <a:rPr lang="en-US" altLang="en-US" sz="3100" b="1" dirty="0"/>
              <a:t>God’s arms </a:t>
            </a:r>
            <a:r>
              <a:rPr lang="en-US" altLang="en-US" sz="3100" dirty="0"/>
              <a:t>a</a:t>
            </a:r>
            <a:r>
              <a:rPr lang="en-US" altLang="en-US" sz="3100" b="1" dirty="0"/>
              <a:t>re </a:t>
            </a:r>
            <a:r>
              <a:rPr lang="en-US" altLang="en-US" sz="3100" dirty="0"/>
              <a:t>a</a:t>
            </a:r>
            <a:r>
              <a:rPr lang="en-US" altLang="en-US" sz="3100" b="1" dirty="0"/>
              <a:t>lways </a:t>
            </a:r>
            <a:r>
              <a:rPr lang="en-US" altLang="en-US" sz="3100" dirty="0"/>
              <a:t>o</a:t>
            </a:r>
            <a:r>
              <a:rPr lang="en-US" altLang="en-US" sz="3100" b="1" dirty="0"/>
              <a:t>pen </a:t>
            </a:r>
            <a:br>
              <a:rPr lang="en-US" altLang="en-US" sz="3100" b="1" dirty="0"/>
            </a:br>
            <a:r>
              <a:rPr lang="en-US" altLang="en-US" sz="3100" dirty="0"/>
              <a:t>He never pushes the penitent away.</a:t>
            </a:r>
            <a:r>
              <a:rPr lang="en-US" altLang="en-US" dirty="0"/>
              <a:t> </a:t>
            </a:r>
          </a:p>
        </p:txBody>
      </p:sp>
      <p:sp>
        <p:nvSpPr>
          <p:cNvPr id="164867" name="Rectangle 3"/>
          <p:cNvSpPr>
            <a:spLocks noGrp="1" noChangeArrowheads="1"/>
          </p:cNvSpPr>
          <p:nvPr>
            <p:ph type="body" sz="half" idx="1"/>
          </p:nvPr>
        </p:nvSpPr>
        <p:spPr>
          <a:xfrm>
            <a:off x="5257801" y="1284514"/>
            <a:ext cx="3885362" cy="5562600"/>
          </a:xfrm>
        </p:spPr>
        <p:txBody>
          <a:bodyPr lIns="91440" tIns="0" rIns="0" bIns="0"/>
          <a:lstStyle/>
          <a:p>
            <a:pPr marL="0" indent="0">
              <a:buNone/>
            </a:pPr>
            <a:r>
              <a:rPr lang="en-US" altLang="en-US" sz="2800" dirty="0"/>
              <a:t>Jonah gave up too, then he had faith: </a:t>
            </a:r>
          </a:p>
          <a:p>
            <a:pPr marL="0" indent="0">
              <a:buNone/>
            </a:pPr>
            <a:r>
              <a:rPr lang="en-US" altLang="en-US" sz="2800" dirty="0"/>
              <a:t>“</a:t>
            </a:r>
            <a:r>
              <a:rPr lang="en-US" altLang="en-US" sz="2700" dirty="0"/>
              <a:t>Then I said, I am driven away from your sight; </a:t>
            </a:r>
            <a:r>
              <a:rPr lang="en-US" altLang="en-US" sz="2800" b="1" u="sng" dirty="0"/>
              <a:t>yet I shall again</a:t>
            </a:r>
            <a:r>
              <a:rPr lang="en-US" altLang="en-US" sz="2700" dirty="0"/>
              <a:t> look upon your holy temple. </a:t>
            </a:r>
            <a:r>
              <a:rPr lang="en-US" altLang="en-US" sz="1800" dirty="0"/>
              <a:t>Jonah 2:4</a:t>
            </a:r>
            <a:br>
              <a:rPr lang="en-US" altLang="en-US" sz="1800" dirty="0"/>
            </a:br>
            <a:endParaRPr lang="en-US" altLang="en-US" sz="1400" dirty="0"/>
          </a:p>
          <a:p>
            <a:pPr marL="0" indent="0">
              <a:buNone/>
            </a:pPr>
            <a:r>
              <a:rPr lang="en-US" altLang="en-US" sz="2800" dirty="0"/>
              <a:t>In truth, God waits &amp; loves throughout our life. He is drawing us to Himself – never casting us off.</a:t>
            </a:r>
          </a:p>
        </p:txBody>
      </p:sp>
      <p:pic>
        <p:nvPicPr>
          <p:cNvPr id="164868" name="Picture 4" descr="US_2_201001_9502_9511_jonah_whale"/>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sharpenSoften amount="7000"/>
                    </a14:imgEffect>
                    <a14:imgEffect>
                      <a14:colorTemperature colorTemp="7165"/>
                    </a14:imgEffect>
                    <a14:imgEffect>
                      <a14:saturation sat="185000"/>
                    </a14:imgEffect>
                    <a14:imgEffect>
                      <a14:brightnessContrast bright="13000" contrast="43000"/>
                    </a14:imgEffect>
                  </a14:imgLayer>
                </a14:imgProps>
              </a:ext>
              <a:ext uri="{28A0092B-C50C-407E-A947-70E740481C1C}">
                <a14:useLocalDpi xmlns:a14="http://schemas.microsoft.com/office/drawing/2010/main" val="0"/>
              </a:ext>
            </a:extLst>
          </a:blip>
          <a:srcRect l="5607" t="4163" r="4154" b="4514"/>
          <a:stretch/>
        </p:blipFill>
        <p:spPr>
          <a:xfrm>
            <a:off x="-152400" y="1447800"/>
            <a:ext cx="5486400" cy="5521234"/>
          </a:xfrm>
          <a:noFill/>
          <a:ln/>
          <a:effectLst>
            <a:outerShdw dist="35921" dir="2700000" algn="ctr" rotWithShape="0">
              <a:srgbClr val="808080"/>
            </a:outerShdw>
            <a:softEdge rad="203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358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9448" name="Picture 8" descr="jesuscross"/>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sharpenSoften amount="35000"/>
                    </a14:imgEffect>
                    <a14:imgEffect>
                      <a14:colorTemperature colorTemp="8163"/>
                    </a14:imgEffect>
                    <a14:imgEffect>
                      <a14:saturation sat="130000"/>
                    </a14:imgEffect>
                    <a14:imgEffect>
                      <a14:brightnessContrast bright="-11000" contrast="31000"/>
                    </a14:imgEffect>
                  </a14:imgLayer>
                </a14:imgProps>
              </a:ext>
              <a:ext uri="{28A0092B-C50C-407E-A947-70E740481C1C}">
                <a14:useLocalDpi xmlns:a14="http://schemas.microsoft.com/office/drawing/2010/main" val="0"/>
              </a:ext>
            </a:extLst>
          </a:blip>
          <a:srcRect b="16062"/>
          <a:stretch/>
        </p:blipFill>
        <p:spPr>
          <a:xfrm>
            <a:off x="-228600" y="-304800"/>
            <a:ext cx="7587800" cy="6012264"/>
          </a:xfrm>
          <a:ln/>
          <a:effectLst>
            <a:softEdge rad="190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Rectangle 5"/>
          <p:cNvSpPr>
            <a:spLocks noGrp="1" noChangeArrowheads="1"/>
          </p:cNvSpPr>
          <p:nvPr>
            <p:ph type="title"/>
          </p:nvPr>
        </p:nvSpPr>
        <p:spPr>
          <a:xfrm>
            <a:off x="0" y="-76200"/>
            <a:ext cx="9144000" cy="990599"/>
          </a:xfrm>
        </p:spPr>
        <p:txBody>
          <a:bodyPr/>
          <a:lstStyle/>
          <a:p>
            <a:r>
              <a:rPr lang="en-US" altLang="en-US" sz="3200" b="1" dirty="0">
                <a:effectLst>
                  <a:glow rad="190500">
                    <a:schemeClr val="bg1"/>
                  </a:glow>
                </a:effectLst>
              </a:rPr>
              <a:t>God would do anything to save us. Now, as on the cross, </a:t>
            </a:r>
            <a:r>
              <a:rPr lang="en-US" altLang="en-US" sz="3200" b="1" u="sng" dirty="0">
                <a:effectLst>
                  <a:glow rad="190500">
                    <a:schemeClr val="bg1"/>
                  </a:glow>
                </a:effectLst>
              </a:rPr>
              <a:t>His arms are always open.</a:t>
            </a:r>
          </a:p>
        </p:txBody>
      </p:sp>
      <p:sp>
        <p:nvSpPr>
          <p:cNvPr id="189443" name="Rectangle 3"/>
          <p:cNvSpPr>
            <a:spLocks noGrp="1" noChangeArrowheads="1"/>
          </p:cNvSpPr>
          <p:nvPr>
            <p:ph type="body" sz="half" idx="1"/>
          </p:nvPr>
        </p:nvSpPr>
        <p:spPr>
          <a:xfrm>
            <a:off x="4495800" y="1066800"/>
            <a:ext cx="4572000" cy="2209800"/>
          </a:xfrm>
        </p:spPr>
        <p:txBody>
          <a:bodyPr lIns="91440" tIns="0" rIns="0" bIns="0"/>
          <a:lstStyle/>
          <a:p>
            <a:pPr marL="0" indent="0">
              <a:lnSpc>
                <a:spcPct val="90000"/>
              </a:lnSpc>
              <a:buNone/>
            </a:pPr>
            <a:r>
              <a:rPr lang="en-US" altLang="en-US" sz="3200" b="1" dirty="0">
                <a:effectLst>
                  <a:glow rad="190500">
                    <a:schemeClr val="bg1"/>
                  </a:glow>
                </a:effectLst>
              </a:rPr>
              <a:t>On the cross, Jesus cried out to His Father in Heaven, “My God, My God, why have you forsaken me?”</a:t>
            </a:r>
          </a:p>
          <a:p>
            <a:pPr marL="0" indent="0">
              <a:lnSpc>
                <a:spcPct val="90000"/>
              </a:lnSpc>
              <a:buNone/>
            </a:pPr>
            <a:endParaRPr lang="en-US" altLang="en-US" sz="2300" b="1" dirty="0"/>
          </a:p>
        </p:txBody>
      </p:sp>
      <p:sp>
        <p:nvSpPr>
          <p:cNvPr id="5" name="Rectangle 3"/>
          <p:cNvSpPr txBox="1">
            <a:spLocks noChangeArrowheads="1"/>
          </p:cNvSpPr>
          <p:nvPr/>
        </p:nvSpPr>
        <p:spPr bwMode="auto">
          <a:xfrm>
            <a:off x="152400" y="3810000"/>
            <a:ext cx="891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lnSpc>
                <a:spcPct val="90000"/>
              </a:lnSpc>
              <a:buFont typeface="Wingdings" pitchFamily="2" charset="2"/>
              <a:buNone/>
            </a:pPr>
            <a:endParaRPr lang="en-US" altLang="en-US" sz="2300" kern="0" dirty="0"/>
          </a:p>
          <a:p>
            <a:pPr marL="0" indent="0">
              <a:lnSpc>
                <a:spcPct val="90000"/>
              </a:lnSpc>
              <a:buFont typeface="Wingdings" pitchFamily="2" charset="2"/>
              <a:buNone/>
            </a:pPr>
            <a:r>
              <a:rPr lang="en-US" altLang="en-US" sz="3200" kern="0" dirty="0"/>
              <a:t>Yes, we deserve to be cut off, but Jesus, the innocent, for the love of us, </a:t>
            </a:r>
            <a:r>
              <a:rPr lang="en-US" altLang="en-US" sz="3200" u="sng" kern="0" dirty="0"/>
              <a:t>was cut off  in our place!</a:t>
            </a:r>
          </a:p>
          <a:p>
            <a:pPr marL="0" indent="0">
              <a:lnSpc>
                <a:spcPct val="90000"/>
              </a:lnSpc>
              <a:buFont typeface="Wingdings" pitchFamily="2" charset="2"/>
              <a:buNone/>
            </a:pPr>
            <a:r>
              <a:rPr lang="en-US" altLang="en-US" sz="3200" kern="0" dirty="0"/>
              <a:t>Now his arms are ever open to all who will hear &amp; come.</a:t>
            </a:r>
          </a:p>
        </p:txBody>
      </p:sp>
    </p:spTree>
    <p:extLst>
      <p:ext uri="{BB962C8B-B14F-4D97-AF65-F5344CB8AC3E}">
        <p14:creationId xmlns:p14="http://schemas.microsoft.com/office/powerpoint/2010/main" val="288646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1000"/>
                                        <p:tgtEl>
                                          <p:spTgt spid="189445"/>
                                        </p:tgtEl>
                                      </p:cBhvr>
                                    </p:animEffect>
                                    <p:anim calcmode="lin" valueType="num">
                                      <p:cBhvr>
                                        <p:cTn id="8" dur="1000" fill="hold"/>
                                        <p:tgtEl>
                                          <p:spTgt spid="189445"/>
                                        </p:tgtEl>
                                        <p:attrNameLst>
                                          <p:attrName>ppt_x</p:attrName>
                                        </p:attrNameLst>
                                      </p:cBhvr>
                                      <p:tavLst>
                                        <p:tav tm="0">
                                          <p:val>
                                            <p:strVal val="#ppt_x"/>
                                          </p:val>
                                        </p:tav>
                                        <p:tav tm="100000">
                                          <p:val>
                                            <p:strVal val="#ppt_x"/>
                                          </p:val>
                                        </p:tav>
                                      </p:tavLst>
                                    </p:anim>
                                    <p:anim calcmode="lin" valueType="num">
                                      <p:cBhvr>
                                        <p:cTn id="9" dur="898" decel="100000" fill="hold"/>
                                        <p:tgtEl>
                                          <p:spTgt spid="18944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944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9443">
                                            <p:txEl>
                                              <p:pRg st="0" end="0"/>
                                            </p:txEl>
                                          </p:spTgt>
                                        </p:tgtEl>
                                        <p:attrNameLst>
                                          <p:attrName>style.visibility</p:attrName>
                                        </p:attrNameLst>
                                      </p:cBhvr>
                                      <p:to>
                                        <p:strVal val="visible"/>
                                      </p:to>
                                    </p:set>
                                    <p:animEffect transition="in" filter="fade">
                                      <p:cBhvr>
                                        <p:cTn id="15" dur="1000"/>
                                        <p:tgtEl>
                                          <p:spTgt spid="189443">
                                            <p:txEl>
                                              <p:pRg st="0" end="0"/>
                                            </p:txEl>
                                          </p:spTgt>
                                        </p:tgtEl>
                                      </p:cBhvr>
                                    </p:animEffect>
                                    <p:anim calcmode="lin" valueType="num">
                                      <p:cBhvr>
                                        <p:cTn id="16" dur="1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944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94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3"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1"/>
            <a:ext cx="9144000" cy="1066799"/>
          </a:xfrm>
        </p:spPr>
        <p:txBody>
          <a:bodyPr/>
          <a:lstStyle/>
          <a:p>
            <a:pPr algn="l"/>
            <a:r>
              <a:rPr lang="en-US" altLang="en-US" sz="3600" dirty="0"/>
              <a:t>David made a hasty mistake because he forgot… </a:t>
            </a:r>
            <a:r>
              <a:rPr lang="en-US" altLang="en-US" sz="3600" b="1" i="1" u="sng" dirty="0"/>
              <a:t>God’s Eyes Always See</a:t>
            </a:r>
          </a:p>
        </p:txBody>
      </p:sp>
      <p:sp>
        <p:nvSpPr>
          <p:cNvPr id="176131" name="Rectangle 3"/>
          <p:cNvSpPr>
            <a:spLocks noGrp="1" noChangeArrowheads="1"/>
          </p:cNvSpPr>
          <p:nvPr>
            <p:ph type="body" sz="half" idx="1"/>
          </p:nvPr>
        </p:nvSpPr>
        <p:spPr>
          <a:xfrm>
            <a:off x="0" y="990600"/>
            <a:ext cx="5181600" cy="5867400"/>
          </a:xfrm>
        </p:spPr>
        <p:txBody>
          <a:bodyPr/>
          <a:lstStyle/>
          <a:p>
            <a:pPr marL="0" indent="0">
              <a:buNone/>
            </a:pPr>
            <a:r>
              <a:rPr lang="en-US" altLang="en-US" sz="3400" dirty="0"/>
              <a:t>Hagar was driven out by her mistress, Sarah, but, God saw &amp; cared.</a:t>
            </a:r>
            <a:endParaRPr lang="en-US" altLang="en-US" sz="3400" b="1" dirty="0"/>
          </a:p>
          <a:p>
            <a:pPr marL="0" indent="0">
              <a:buNone/>
            </a:pPr>
            <a:r>
              <a:rPr lang="en-US" altLang="en-US" sz="3400" b="1" dirty="0"/>
              <a:t>“So Hagar gave a name to the Lord who spoke to her. She called him, ‘You are a God who sees.’ She said, ‘I have really seen the God who sees me.’”</a:t>
            </a:r>
            <a:r>
              <a:rPr lang="en-US" altLang="en-US" sz="3400" dirty="0"/>
              <a:t> </a:t>
            </a:r>
          </a:p>
          <a:p>
            <a:pPr marL="0" indent="0" algn="r">
              <a:buNone/>
            </a:pPr>
            <a:r>
              <a:rPr lang="en-US" altLang="en-US" sz="2000" b="1" dirty="0"/>
              <a:t>Genesis 16:13</a:t>
            </a:r>
          </a:p>
        </p:txBody>
      </p:sp>
      <p:pic>
        <p:nvPicPr>
          <p:cNvPr id="176132" name="Picture 4" descr="hagar-nes1"/>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sharpenSoften amount="63000"/>
                    </a14:imgEffect>
                    <a14:imgEffect>
                      <a14:colorTemperature colorTemp="5751"/>
                    </a14:imgEffect>
                    <a14:imgEffect>
                      <a14:saturation sat="133000"/>
                    </a14:imgEffect>
                    <a14:imgEffect>
                      <a14:brightnessContrast bright="25000" contrast="11000"/>
                    </a14:imgEffect>
                  </a14:imgLayer>
                </a14:imgProps>
              </a:ext>
              <a:ext uri="{28A0092B-C50C-407E-A947-70E740481C1C}">
                <a14:useLocalDpi xmlns:a14="http://schemas.microsoft.com/office/drawing/2010/main" val="0"/>
              </a:ext>
            </a:extLst>
          </a:blip>
          <a:srcRect l="12314" t="1825" r="24056"/>
          <a:stretch/>
        </p:blipFill>
        <p:spPr>
          <a:xfrm>
            <a:off x="5102051" y="796333"/>
            <a:ext cx="4270549" cy="6442667"/>
          </a:xfrm>
          <a:noFill/>
          <a:ln/>
          <a:effectLst>
            <a:glow>
              <a:schemeClr val="bg1"/>
            </a:glow>
            <a:outerShdw dist="35921" dir="2700000" algn="ctr" rotWithShape="0">
              <a:srgbClr val="808080"/>
            </a:outerShdw>
            <a:softEdge rad="254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562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1000"/>
                                        <p:tgtEl>
                                          <p:spTgt spid="176130"/>
                                        </p:tgtEl>
                                      </p:cBhvr>
                                    </p:animEffect>
                                    <p:anim calcmode="lin" valueType="num">
                                      <p:cBhvr>
                                        <p:cTn id="8" dur="1000" fill="hold"/>
                                        <p:tgtEl>
                                          <p:spTgt spid="176130"/>
                                        </p:tgtEl>
                                        <p:attrNameLst>
                                          <p:attrName>ppt_x</p:attrName>
                                        </p:attrNameLst>
                                      </p:cBhvr>
                                      <p:tavLst>
                                        <p:tav tm="0">
                                          <p:val>
                                            <p:strVal val="#ppt_x"/>
                                          </p:val>
                                        </p:tav>
                                        <p:tav tm="100000">
                                          <p:val>
                                            <p:strVal val="#ppt_x"/>
                                          </p:val>
                                        </p:tav>
                                      </p:tavLst>
                                    </p:anim>
                                    <p:anim calcmode="lin" valueType="num">
                                      <p:cBhvr>
                                        <p:cTn id="9" dur="898" decel="100000" fill="hold"/>
                                        <p:tgtEl>
                                          <p:spTgt spid="1761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61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6131">
                                            <p:txEl>
                                              <p:pRg st="0" end="0"/>
                                            </p:txEl>
                                          </p:spTgt>
                                        </p:tgtEl>
                                        <p:attrNameLst>
                                          <p:attrName>style.visibility</p:attrName>
                                        </p:attrNameLst>
                                      </p:cBhvr>
                                      <p:to>
                                        <p:strVal val="visible"/>
                                      </p:to>
                                    </p:set>
                                    <p:animEffect transition="in" filter="fade">
                                      <p:cBhvr>
                                        <p:cTn id="15" dur="1000"/>
                                        <p:tgtEl>
                                          <p:spTgt spid="176131">
                                            <p:txEl>
                                              <p:pRg st="0" end="0"/>
                                            </p:txEl>
                                          </p:spTgt>
                                        </p:tgtEl>
                                      </p:cBhvr>
                                    </p:animEffect>
                                    <p:anim calcmode="lin" valueType="num">
                                      <p:cBhvr>
                                        <p:cTn id="16"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61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61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6131">
                                            <p:txEl>
                                              <p:pRg st="1" end="1"/>
                                            </p:txEl>
                                          </p:spTgt>
                                        </p:tgtEl>
                                        <p:attrNameLst>
                                          <p:attrName>style.visibility</p:attrName>
                                        </p:attrNameLst>
                                      </p:cBhvr>
                                      <p:to>
                                        <p:strVal val="visible"/>
                                      </p:to>
                                    </p:set>
                                    <p:animEffect transition="in" filter="fade">
                                      <p:cBhvr>
                                        <p:cTn id="23" dur="1000"/>
                                        <p:tgtEl>
                                          <p:spTgt spid="176131">
                                            <p:txEl>
                                              <p:pRg st="1" end="1"/>
                                            </p:txEl>
                                          </p:spTgt>
                                        </p:tgtEl>
                                      </p:cBhvr>
                                    </p:animEffect>
                                    <p:anim calcmode="lin" valueType="num">
                                      <p:cBhvr>
                                        <p:cTn id="24" dur="10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7613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761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6131">
                                            <p:txEl>
                                              <p:pRg st="2" end="2"/>
                                            </p:txEl>
                                          </p:spTgt>
                                        </p:tgtEl>
                                        <p:attrNameLst>
                                          <p:attrName>style.visibility</p:attrName>
                                        </p:attrNameLst>
                                      </p:cBhvr>
                                      <p:to>
                                        <p:strVal val="visible"/>
                                      </p:to>
                                    </p:set>
                                    <p:animEffect transition="in" filter="fade">
                                      <p:cBhvr>
                                        <p:cTn id="31" dur="1000"/>
                                        <p:tgtEl>
                                          <p:spTgt spid="176131">
                                            <p:txEl>
                                              <p:pRg st="2" end="2"/>
                                            </p:txEl>
                                          </p:spTgt>
                                        </p:tgtEl>
                                      </p:cBhvr>
                                    </p:animEffect>
                                    <p:anim calcmode="lin" valueType="num">
                                      <p:cBhvr>
                                        <p:cTn id="32" dur="10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7613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7613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a:t>Note:</a:t>
            </a:r>
            <a:r>
              <a:rPr lang="en-US" sz="2400" dirty="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http://campaignkerusso.org/?p=5233</a:t>
            </a:r>
            <a:r>
              <a:rPr lang="en-US" sz="2000" b="1" u="sng" dirty="0"/>
              <a:t> </a:t>
            </a:r>
            <a:endParaRPr lang="en-US" sz="2000" b="1"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8180" name="Picture 4" descr="god-hears"/>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3000"/>
                    </a14:imgEffect>
                    <a14:imgEffect>
                      <a14:colorTemperature colorTemp="4996"/>
                    </a14:imgEffect>
                    <a14:imgEffect>
                      <a14:saturation sat="163000"/>
                    </a14:imgEffect>
                    <a14:imgEffect>
                      <a14:brightnessContrast bright="18000" contrast="36000"/>
                    </a14:imgEffect>
                  </a14:imgLayer>
                </a14:imgProps>
              </a:ext>
              <a:ext uri="{28A0092B-C50C-407E-A947-70E740481C1C}">
                <a14:useLocalDpi xmlns:a14="http://schemas.microsoft.com/office/drawing/2010/main" val="0"/>
              </a:ext>
            </a:extLst>
          </a:blip>
          <a:srcRect/>
          <a:stretch>
            <a:fillRect/>
          </a:stretch>
        </p:blipFill>
        <p:spPr>
          <a:xfrm>
            <a:off x="4775200" y="0"/>
            <a:ext cx="4368800" cy="2184400"/>
          </a:xfrm>
          <a:noFill/>
          <a:ln/>
          <a:effectLst>
            <a:outerShdw dist="35921" dir="2700000" algn="ctr" rotWithShape="0">
              <a:srgbClr val="808080"/>
            </a:outerShdw>
            <a:softEdge rad="139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8" name="Rectangle 2"/>
          <p:cNvSpPr>
            <a:spLocks noGrp="1" noChangeArrowheads="1"/>
          </p:cNvSpPr>
          <p:nvPr>
            <p:ph type="title"/>
          </p:nvPr>
        </p:nvSpPr>
        <p:spPr>
          <a:xfrm>
            <a:off x="0" y="-228600"/>
            <a:ext cx="6172200" cy="1676400"/>
          </a:xfrm>
        </p:spPr>
        <p:txBody>
          <a:bodyPr/>
          <a:lstStyle/>
          <a:p>
            <a:pPr algn="l"/>
            <a:r>
              <a:rPr lang="en-US" altLang="en-US" sz="3200" dirty="0"/>
              <a:t>David made a hasty mistake because he forgot… </a:t>
            </a:r>
            <a:r>
              <a:rPr lang="en-US" altLang="en-US" sz="3200" b="1" i="1" u="sng" dirty="0"/>
              <a:t>God’s Ears Always Hear</a:t>
            </a:r>
            <a:r>
              <a:rPr lang="en-US" altLang="en-US" sz="4000" i="1" u="sng" dirty="0"/>
              <a:t> </a:t>
            </a:r>
          </a:p>
        </p:txBody>
      </p:sp>
      <p:sp>
        <p:nvSpPr>
          <p:cNvPr id="178179" name="Rectangle 3"/>
          <p:cNvSpPr>
            <a:spLocks noGrp="1" noChangeArrowheads="1"/>
          </p:cNvSpPr>
          <p:nvPr>
            <p:ph type="body" sz="half" idx="1"/>
          </p:nvPr>
        </p:nvSpPr>
        <p:spPr>
          <a:xfrm>
            <a:off x="0" y="2209800"/>
            <a:ext cx="9144000" cy="4648200"/>
          </a:xfrm>
        </p:spPr>
        <p:txBody>
          <a:bodyPr/>
          <a:lstStyle/>
          <a:p>
            <a:pPr marL="0" indent="0">
              <a:buNone/>
            </a:pPr>
            <a:r>
              <a:rPr lang="en-US" altLang="en-US" sz="3200" dirty="0"/>
              <a:t>“</a:t>
            </a:r>
            <a:r>
              <a:rPr lang="en-US" altLang="en-US" sz="3200" b="1" dirty="0"/>
              <a:t>Hezekiah turned his face to the wall and prayed to the LORD, "Remember, O LORD… and Hezekiah wept bitterly.” </a:t>
            </a:r>
            <a:r>
              <a:rPr lang="en-US" altLang="en-US" sz="2000" dirty="0"/>
              <a:t> Isaiah 38:2-8</a:t>
            </a:r>
            <a:r>
              <a:rPr lang="en-US" altLang="en-US" dirty="0"/>
              <a:t> </a:t>
            </a:r>
            <a:endParaRPr lang="en-US" altLang="en-US" sz="2800" b="1" dirty="0"/>
          </a:p>
          <a:p>
            <a:pPr marL="0" indent="0">
              <a:buNone/>
            </a:pPr>
            <a:r>
              <a:rPr lang="en-US" altLang="en-US" sz="2800" b="1" dirty="0"/>
              <a:t>Then the word of the LORD came…</a:t>
            </a:r>
          </a:p>
          <a:p>
            <a:pPr marL="0" indent="0">
              <a:buNone/>
            </a:pPr>
            <a:r>
              <a:rPr lang="en-US" altLang="en-US" sz="3200" b="1" dirty="0"/>
              <a:t>“I have heard your prayer and seen your tears”</a:t>
            </a:r>
          </a:p>
          <a:p>
            <a:pPr marL="0" indent="0">
              <a:buNone/>
            </a:pPr>
            <a:r>
              <a:rPr lang="en-US" altLang="en-US" sz="4000" b="1" dirty="0"/>
              <a:t>God’s ears work fine, but He needs to hear our voices.</a:t>
            </a:r>
            <a:r>
              <a:rPr lang="en-US" altLang="en-US" sz="4000" dirty="0"/>
              <a:t> </a:t>
            </a:r>
          </a:p>
        </p:txBody>
      </p:sp>
    </p:spTree>
    <p:extLst>
      <p:ext uri="{BB962C8B-B14F-4D97-AF65-F5344CB8AC3E}">
        <p14:creationId xmlns:p14="http://schemas.microsoft.com/office/powerpoint/2010/main" val="2299600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1000"/>
                                        <p:tgtEl>
                                          <p:spTgt spid="178178"/>
                                        </p:tgtEl>
                                      </p:cBhvr>
                                    </p:animEffect>
                                    <p:anim calcmode="lin" valueType="num">
                                      <p:cBhvr>
                                        <p:cTn id="8" dur="1000" fill="hold"/>
                                        <p:tgtEl>
                                          <p:spTgt spid="178178"/>
                                        </p:tgtEl>
                                        <p:attrNameLst>
                                          <p:attrName>ppt_x</p:attrName>
                                        </p:attrNameLst>
                                      </p:cBhvr>
                                      <p:tavLst>
                                        <p:tav tm="0">
                                          <p:val>
                                            <p:strVal val="#ppt_x"/>
                                          </p:val>
                                        </p:tav>
                                        <p:tav tm="100000">
                                          <p:val>
                                            <p:strVal val="#ppt_x"/>
                                          </p:val>
                                        </p:tav>
                                      </p:tavLst>
                                    </p:anim>
                                    <p:anim calcmode="lin" valueType="num">
                                      <p:cBhvr>
                                        <p:cTn id="9" dur="898" decel="100000" fill="hold"/>
                                        <p:tgtEl>
                                          <p:spTgt spid="1781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781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8179">
                                            <p:txEl>
                                              <p:pRg st="0" end="0"/>
                                            </p:txEl>
                                          </p:spTgt>
                                        </p:tgtEl>
                                        <p:attrNameLst>
                                          <p:attrName>style.visibility</p:attrName>
                                        </p:attrNameLst>
                                      </p:cBhvr>
                                      <p:to>
                                        <p:strVal val="visible"/>
                                      </p:to>
                                    </p:set>
                                    <p:animEffect transition="in" filter="fade">
                                      <p:cBhvr>
                                        <p:cTn id="15" dur="1000"/>
                                        <p:tgtEl>
                                          <p:spTgt spid="178179">
                                            <p:txEl>
                                              <p:pRg st="0" end="0"/>
                                            </p:txEl>
                                          </p:spTgt>
                                        </p:tgtEl>
                                      </p:cBhvr>
                                    </p:animEffect>
                                    <p:anim calcmode="lin" valueType="num">
                                      <p:cBhvr>
                                        <p:cTn id="16" dur="10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781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781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8179">
                                            <p:txEl>
                                              <p:pRg st="1" end="1"/>
                                            </p:txEl>
                                          </p:spTgt>
                                        </p:tgtEl>
                                        <p:attrNameLst>
                                          <p:attrName>style.visibility</p:attrName>
                                        </p:attrNameLst>
                                      </p:cBhvr>
                                      <p:to>
                                        <p:strVal val="visible"/>
                                      </p:to>
                                    </p:set>
                                    <p:animEffect transition="in" filter="fade">
                                      <p:cBhvr>
                                        <p:cTn id="23" dur="1000"/>
                                        <p:tgtEl>
                                          <p:spTgt spid="178179">
                                            <p:txEl>
                                              <p:pRg st="1" end="1"/>
                                            </p:txEl>
                                          </p:spTgt>
                                        </p:tgtEl>
                                      </p:cBhvr>
                                    </p:animEffect>
                                    <p:anim calcmode="lin" valueType="num">
                                      <p:cBhvr>
                                        <p:cTn id="24" dur="10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781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781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8179">
                                            <p:txEl>
                                              <p:pRg st="2" end="2"/>
                                            </p:txEl>
                                          </p:spTgt>
                                        </p:tgtEl>
                                        <p:attrNameLst>
                                          <p:attrName>style.visibility</p:attrName>
                                        </p:attrNameLst>
                                      </p:cBhvr>
                                      <p:to>
                                        <p:strVal val="visible"/>
                                      </p:to>
                                    </p:set>
                                    <p:animEffect transition="in" filter="fade">
                                      <p:cBhvr>
                                        <p:cTn id="31" dur="1000"/>
                                        <p:tgtEl>
                                          <p:spTgt spid="178179">
                                            <p:txEl>
                                              <p:pRg st="2" end="2"/>
                                            </p:txEl>
                                          </p:spTgt>
                                        </p:tgtEl>
                                      </p:cBhvr>
                                    </p:animEffect>
                                    <p:anim calcmode="lin" valueType="num">
                                      <p:cBhvr>
                                        <p:cTn id="32" dur="10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781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781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8179">
                                            <p:txEl>
                                              <p:pRg st="3" end="3"/>
                                            </p:txEl>
                                          </p:spTgt>
                                        </p:tgtEl>
                                        <p:attrNameLst>
                                          <p:attrName>style.visibility</p:attrName>
                                        </p:attrNameLst>
                                      </p:cBhvr>
                                      <p:to>
                                        <p:strVal val="visible"/>
                                      </p:to>
                                    </p:set>
                                    <p:animEffect transition="in" filter="fade">
                                      <p:cBhvr>
                                        <p:cTn id="39" dur="1000"/>
                                        <p:tgtEl>
                                          <p:spTgt spid="178179">
                                            <p:txEl>
                                              <p:pRg st="3" end="3"/>
                                            </p:txEl>
                                          </p:spTgt>
                                        </p:tgtEl>
                                      </p:cBhvr>
                                    </p:animEffect>
                                    <p:anim calcmode="lin" valueType="num">
                                      <p:cBhvr>
                                        <p:cTn id="40" dur="1000" fill="hold"/>
                                        <p:tgtEl>
                                          <p:spTgt spid="1781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781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7817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5253"/>
                    </a14:imgEffect>
                    <a14:imgEffect>
                      <a14:saturation sat="175000"/>
                    </a14:imgEffect>
                    <a14:imgEffect>
                      <a14:brightnessContrast bright="5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2274" name="Rectangle 2"/>
          <p:cNvSpPr>
            <a:spLocks noGrp="1" noChangeArrowheads="1"/>
          </p:cNvSpPr>
          <p:nvPr>
            <p:ph type="title"/>
          </p:nvPr>
        </p:nvSpPr>
        <p:spPr>
          <a:xfrm>
            <a:off x="-76200" y="-152400"/>
            <a:ext cx="9296400" cy="1219200"/>
          </a:xfrm>
        </p:spPr>
        <p:txBody>
          <a:bodyPr/>
          <a:lstStyle/>
          <a:p>
            <a:pPr algn="l"/>
            <a:r>
              <a:rPr lang="en-US" altLang="en-US" sz="3600" dirty="0">
                <a:effectLst>
                  <a:glow rad="190500">
                    <a:schemeClr val="bg1"/>
                  </a:glow>
                </a:effectLst>
              </a:rPr>
              <a:t>We are hasty in our thoughts of God but, God is not hasty in His thoughts of us.</a:t>
            </a:r>
          </a:p>
        </p:txBody>
      </p:sp>
      <p:sp>
        <p:nvSpPr>
          <p:cNvPr id="182275" name="Rectangle 3"/>
          <p:cNvSpPr>
            <a:spLocks noGrp="1" noChangeArrowheads="1"/>
          </p:cNvSpPr>
          <p:nvPr>
            <p:ph type="body" sz="half" idx="1"/>
          </p:nvPr>
        </p:nvSpPr>
        <p:spPr>
          <a:xfrm>
            <a:off x="0" y="1143000"/>
            <a:ext cx="9144000" cy="5638800"/>
          </a:xfrm>
        </p:spPr>
        <p:txBody>
          <a:bodyPr lIns="91440" tIns="0" rIns="0" bIns="0"/>
          <a:lstStyle/>
          <a:p>
            <a:pPr marL="0" indent="0">
              <a:lnSpc>
                <a:spcPct val="90000"/>
              </a:lnSpc>
              <a:buNone/>
            </a:pPr>
            <a:r>
              <a:rPr lang="en-US" altLang="en-US" sz="3000" b="1" dirty="0">
                <a:effectLst>
                  <a:glow rad="190500">
                    <a:schemeClr val="bg1"/>
                  </a:glow>
                </a:effectLst>
              </a:rPr>
              <a:t>If God were hasty, He would have scolded David for his unbelief, instead we read, “NEVERTHELESS you heard my voice!” </a:t>
            </a:r>
          </a:p>
          <a:p>
            <a:pPr marL="0" indent="0">
              <a:lnSpc>
                <a:spcPct val="90000"/>
              </a:lnSpc>
              <a:buNone/>
            </a:pPr>
            <a:r>
              <a:rPr lang="en-US" altLang="en-US" sz="3000" b="1" dirty="0">
                <a:effectLst>
                  <a:glow rad="190500">
                    <a:schemeClr val="bg1"/>
                  </a:glow>
                </a:effectLst>
              </a:rPr>
              <a:t>“The Lord is not slow to do what he has promised, as some think. Instead, he is patient with you, because he does not want anyone to be destroyed, but wants all to turn away from their sins.”</a:t>
            </a:r>
            <a:r>
              <a:rPr lang="en-US" altLang="en-US" sz="3000" dirty="0">
                <a:effectLst>
                  <a:glow rad="190500">
                    <a:schemeClr val="bg1"/>
                  </a:glow>
                </a:effectLst>
              </a:rPr>
              <a:t> </a:t>
            </a:r>
            <a:r>
              <a:rPr lang="en-US" altLang="en-US" sz="1800" dirty="0">
                <a:effectLst>
                  <a:glow rad="190500">
                    <a:schemeClr val="bg1"/>
                  </a:glow>
                </a:effectLst>
              </a:rPr>
              <a:t>2 Pet. 2:9</a:t>
            </a:r>
            <a:endParaRPr lang="en-US" altLang="en-US" sz="1800" b="1" dirty="0">
              <a:effectLst>
                <a:glow rad="190500">
                  <a:schemeClr val="bg1"/>
                </a:glow>
              </a:effectLst>
            </a:endParaRPr>
          </a:p>
          <a:p>
            <a:pPr marL="0" indent="0">
              <a:lnSpc>
                <a:spcPct val="90000"/>
              </a:lnSpc>
              <a:buNone/>
            </a:pPr>
            <a:r>
              <a:rPr lang="en-US" altLang="en-US" sz="3000" b="1" dirty="0">
                <a:effectLst>
                  <a:glow rad="190500">
                    <a:schemeClr val="bg1"/>
                  </a:glow>
                </a:effectLst>
              </a:rPr>
              <a:t>God hears our cries and He knows the plans He has for us – not plans to cast us aside!</a:t>
            </a:r>
          </a:p>
          <a:p>
            <a:pPr marL="0" indent="0">
              <a:lnSpc>
                <a:spcPct val="90000"/>
              </a:lnSpc>
              <a:buNone/>
            </a:pPr>
            <a:r>
              <a:rPr lang="en-US" altLang="en-US" sz="3000" b="1" dirty="0">
                <a:effectLst>
                  <a:glow rad="190500">
                    <a:schemeClr val="bg1"/>
                  </a:glow>
                </a:effectLst>
              </a:rPr>
              <a:t>Before we say, “God has cut me off,” let us rather ask, “Would He give His only Son to save me and then give up on me?”</a:t>
            </a:r>
            <a:r>
              <a:rPr lang="en-US" altLang="en-US" sz="3000" dirty="0">
                <a:effectLst>
                  <a:glow rad="190500">
                    <a:schemeClr val="bg1"/>
                  </a:glow>
                </a:effectLst>
              </a:rPr>
              <a:t> </a:t>
            </a:r>
            <a:r>
              <a:rPr lang="en-US" altLang="en-US" sz="3000" b="1" dirty="0">
                <a:effectLst>
                  <a:glow rad="190500">
                    <a:schemeClr val="bg1"/>
                  </a:glow>
                </a:effectLst>
              </a:rPr>
              <a:t>NEVER!</a:t>
            </a:r>
          </a:p>
        </p:txBody>
      </p:sp>
    </p:spTree>
    <p:extLst>
      <p:ext uri="{BB962C8B-B14F-4D97-AF65-F5344CB8AC3E}">
        <p14:creationId xmlns:p14="http://schemas.microsoft.com/office/powerpoint/2010/main" val="1772703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396" name="Picture 4" descr="11852917_BG1"/>
          <p:cNvPicPr>
            <a:picLocks noGrp="1" noChangeAspect="1" noChangeArrowheads="1"/>
          </p:cNvPicPr>
          <p:nvPr>
            <p:ph sz="quarter" idx="3"/>
          </p:nvPr>
        </p:nvPicPr>
        <p:blipFill>
          <a:blip r:embed="rId3">
            <a:extLst>
              <a:ext uri="{BEBA8EAE-BF5A-486C-A8C5-ECC9F3942E4B}">
                <a14:imgProps xmlns:a14="http://schemas.microsoft.com/office/drawing/2010/main">
                  <a14:imgLayer r:embed="rId4">
                    <a14:imgEffect>
                      <a14:sharpenSoften amount="86000"/>
                    </a14:imgEffect>
                    <a14:imgEffect>
                      <a14:colorTemperature colorTemp="7581"/>
                    </a14:imgEffect>
                    <a14:imgEffect>
                      <a14:saturation sat="137000"/>
                    </a14:imgEffect>
                    <a14:imgEffect>
                      <a14:brightnessContrast bright="11000" contrast="1000"/>
                    </a14:imgEffect>
                  </a14:imgLayer>
                </a14:imgProps>
              </a:ext>
              <a:ext uri="{28A0092B-C50C-407E-A947-70E740481C1C}">
                <a14:useLocalDpi xmlns:a14="http://schemas.microsoft.com/office/drawing/2010/main" val="0"/>
              </a:ext>
            </a:extLst>
          </a:blip>
          <a:srcRect/>
          <a:stretch>
            <a:fillRect/>
          </a:stretch>
        </p:blipFill>
        <p:spPr>
          <a:xfrm>
            <a:off x="-1" y="0"/>
            <a:ext cx="9165724"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7394" name="Rectangle 2"/>
          <p:cNvSpPr>
            <a:spLocks noGrp="1" noChangeArrowheads="1"/>
          </p:cNvSpPr>
          <p:nvPr>
            <p:ph type="title"/>
          </p:nvPr>
        </p:nvSpPr>
        <p:spPr>
          <a:xfrm>
            <a:off x="1143000" y="1"/>
            <a:ext cx="8001000" cy="838199"/>
          </a:xfrm>
        </p:spPr>
        <p:txBody>
          <a:bodyPr lIns="0" tIns="0" rIns="0" bIns="0"/>
          <a:lstStyle/>
          <a:p>
            <a:r>
              <a:rPr lang="en-US" altLang="en-US" sz="5400" dirty="0">
                <a:effectLst>
                  <a:glow rad="190500">
                    <a:schemeClr val="bg1"/>
                  </a:glow>
                </a:effectLst>
              </a:rPr>
              <a:t>When I cried unto Him!</a:t>
            </a:r>
          </a:p>
        </p:txBody>
      </p:sp>
      <p:sp>
        <p:nvSpPr>
          <p:cNvPr id="187395" name="Rectangle 3"/>
          <p:cNvSpPr>
            <a:spLocks noGrp="1" noChangeArrowheads="1"/>
          </p:cNvSpPr>
          <p:nvPr>
            <p:ph type="body" sz="half" idx="1"/>
          </p:nvPr>
        </p:nvSpPr>
        <p:spPr>
          <a:xfrm>
            <a:off x="0" y="5029200"/>
            <a:ext cx="9144000" cy="1828800"/>
          </a:xfrm>
        </p:spPr>
        <p:txBody>
          <a:bodyPr lIns="182880" tIns="0" rIns="0" bIns="0"/>
          <a:lstStyle/>
          <a:p>
            <a:pPr marL="0" indent="0">
              <a:lnSpc>
                <a:spcPct val="90000"/>
              </a:lnSpc>
              <a:buNone/>
            </a:pPr>
            <a:r>
              <a:rPr lang="en-US" altLang="en-US" sz="3600" b="1" dirty="0">
                <a:effectLst>
                  <a:glow rad="190500">
                    <a:schemeClr val="bg1"/>
                  </a:glow>
                </a:effectLst>
              </a:rPr>
              <a:t>His Arms are Open (not cutting us off)</a:t>
            </a:r>
          </a:p>
          <a:p>
            <a:pPr marL="0" indent="0">
              <a:lnSpc>
                <a:spcPct val="90000"/>
              </a:lnSpc>
              <a:buNone/>
            </a:pPr>
            <a:r>
              <a:rPr lang="en-US" altLang="en-US" sz="3600" b="1" dirty="0">
                <a:effectLst>
                  <a:glow rad="190500">
                    <a:schemeClr val="bg1"/>
                  </a:glow>
                </a:effectLst>
              </a:rPr>
              <a:t>His Eyes See &amp; His Ears Hear</a:t>
            </a:r>
          </a:p>
          <a:p>
            <a:pPr marL="0" indent="0">
              <a:lnSpc>
                <a:spcPct val="90000"/>
              </a:lnSpc>
              <a:buNone/>
            </a:pPr>
            <a:r>
              <a:rPr lang="en-US" altLang="en-US" sz="3600" b="1" dirty="0">
                <a:effectLst>
                  <a:glow rad="190500">
                    <a:schemeClr val="bg1"/>
                  </a:glow>
                </a:effectLst>
              </a:rPr>
              <a:t>It is up to </a:t>
            </a:r>
            <a:r>
              <a:rPr lang="en-US" altLang="en-US" sz="3600" b="1" i="1" dirty="0">
                <a:effectLst>
                  <a:glow rad="190500">
                    <a:schemeClr val="bg1"/>
                  </a:glow>
                </a:effectLst>
              </a:rPr>
              <a:t>us, </a:t>
            </a:r>
            <a:r>
              <a:rPr lang="en-US" altLang="en-US" sz="3600" b="1" dirty="0">
                <a:effectLst>
                  <a:glow rad="190500">
                    <a:schemeClr val="bg1"/>
                  </a:glow>
                </a:effectLst>
              </a:rPr>
              <a:t>to call on </a:t>
            </a:r>
            <a:r>
              <a:rPr lang="en-US" altLang="en-US" sz="3600" dirty="0">
                <a:effectLst>
                  <a:glow rad="190500">
                    <a:schemeClr val="bg1"/>
                  </a:glow>
                </a:effectLst>
              </a:rPr>
              <a:t>H</a:t>
            </a:r>
            <a:r>
              <a:rPr lang="en-US" altLang="en-US" sz="3600" b="1" dirty="0">
                <a:effectLst>
                  <a:glow rad="190500">
                    <a:schemeClr val="bg1"/>
                  </a:glow>
                </a:effectLst>
              </a:rPr>
              <a:t>im &amp; find Him!</a:t>
            </a:r>
            <a:endParaRPr lang="en-US" altLang="en-US" sz="3600" dirty="0">
              <a:effectLst>
                <a:glow rad="190500">
                  <a:schemeClr val="bg1"/>
                </a:glow>
              </a:effectLst>
            </a:endParaRPr>
          </a:p>
        </p:txBody>
      </p:sp>
    </p:spTree>
    <p:extLst>
      <p:ext uri="{BB962C8B-B14F-4D97-AF65-F5344CB8AC3E}">
        <p14:creationId xmlns:p14="http://schemas.microsoft.com/office/powerpoint/2010/main" val="752982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1000"/>
                                        <p:tgtEl>
                                          <p:spTgt spid="187394"/>
                                        </p:tgtEl>
                                      </p:cBhvr>
                                    </p:animEffect>
                                    <p:anim calcmode="lin" valueType="num">
                                      <p:cBhvr>
                                        <p:cTn id="8" dur="1000" fill="hold"/>
                                        <p:tgtEl>
                                          <p:spTgt spid="187394"/>
                                        </p:tgtEl>
                                        <p:attrNameLst>
                                          <p:attrName>ppt_x</p:attrName>
                                        </p:attrNameLst>
                                      </p:cBhvr>
                                      <p:tavLst>
                                        <p:tav tm="0">
                                          <p:val>
                                            <p:strVal val="#ppt_x"/>
                                          </p:val>
                                        </p:tav>
                                        <p:tav tm="100000">
                                          <p:val>
                                            <p:strVal val="#ppt_x"/>
                                          </p:val>
                                        </p:tav>
                                      </p:tavLst>
                                    </p:anim>
                                    <p:anim calcmode="lin" valueType="num">
                                      <p:cBhvr>
                                        <p:cTn id="9" dur="898" decel="100000" fill="hold"/>
                                        <p:tgtEl>
                                          <p:spTgt spid="1873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73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7395">
                                            <p:txEl>
                                              <p:pRg st="0" end="0"/>
                                            </p:txEl>
                                          </p:spTgt>
                                        </p:tgtEl>
                                        <p:attrNameLst>
                                          <p:attrName>style.visibility</p:attrName>
                                        </p:attrNameLst>
                                      </p:cBhvr>
                                      <p:to>
                                        <p:strVal val="visible"/>
                                      </p:to>
                                    </p:set>
                                    <p:animEffect transition="in" filter="fade">
                                      <p:cBhvr>
                                        <p:cTn id="15" dur="1000"/>
                                        <p:tgtEl>
                                          <p:spTgt spid="187395">
                                            <p:txEl>
                                              <p:pRg st="0" end="0"/>
                                            </p:txEl>
                                          </p:spTgt>
                                        </p:tgtEl>
                                      </p:cBhvr>
                                    </p:animEffect>
                                    <p:anim calcmode="lin" valueType="num">
                                      <p:cBhvr>
                                        <p:cTn id="16" dur="10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73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73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7395">
                                            <p:txEl>
                                              <p:pRg st="1" end="1"/>
                                            </p:txEl>
                                          </p:spTgt>
                                        </p:tgtEl>
                                        <p:attrNameLst>
                                          <p:attrName>style.visibility</p:attrName>
                                        </p:attrNameLst>
                                      </p:cBhvr>
                                      <p:to>
                                        <p:strVal val="visible"/>
                                      </p:to>
                                    </p:set>
                                    <p:animEffect transition="in" filter="fade">
                                      <p:cBhvr>
                                        <p:cTn id="23" dur="1000"/>
                                        <p:tgtEl>
                                          <p:spTgt spid="187395">
                                            <p:txEl>
                                              <p:pRg st="1" end="1"/>
                                            </p:txEl>
                                          </p:spTgt>
                                        </p:tgtEl>
                                      </p:cBhvr>
                                    </p:animEffect>
                                    <p:anim calcmode="lin" valueType="num">
                                      <p:cBhvr>
                                        <p:cTn id="24" dur="1000" fill="hold"/>
                                        <p:tgtEl>
                                          <p:spTgt spid="1873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73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73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7395">
                                            <p:txEl>
                                              <p:pRg st="2" end="2"/>
                                            </p:txEl>
                                          </p:spTgt>
                                        </p:tgtEl>
                                        <p:attrNameLst>
                                          <p:attrName>style.visibility</p:attrName>
                                        </p:attrNameLst>
                                      </p:cBhvr>
                                      <p:to>
                                        <p:strVal val="visible"/>
                                      </p:to>
                                    </p:set>
                                    <p:animEffect transition="in" filter="fade">
                                      <p:cBhvr>
                                        <p:cTn id="31" dur="1000"/>
                                        <p:tgtEl>
                                          <p:spTgt spid="187395">
                                            <p:txEl>
                                              <p:pRg st="2" end="2"/>
                                            </p:txEl>
                                          </p:spTgt>
                                        </p:tgtEl>
                                      </p:cBhvr>
                                    </p:animEffect>
                                    <p:anim calcmode="lin" valueType="num">
                                      <p:cBhvr>
                                        <p:cTn id="32" dur="10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73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73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153400" cy="4937125"/>
          </a:xfrm>
        </p:spPr>
        <p:txBody>
          <a:bodyPr/>
          <a:lstStyle/>
          <a:p>
            <a:pPr eaLnBrk="1" hangingPunct="1"/>
            <a:r>
              <a:rPr lang="en-GB" dirty="0"/>
              <a:t>Next Slide - Video: </a:t>
            </a:r>
            <a:br>
              <a:rPr lang="en-GB" dirty="0"/>
            </a:br>
            <a:r>
              <a:rPr lang="en-GB" dirty="0"/>
              <a:t>Love</a:t>
            </a:r>
            <a:r>
              <a:rPr lang="en-US" dirty="0"/>
              <a:t> Letter From Our Father</a:t>
            </a:r>
            <a:r>
              <a:rPr lang="en-GB" dirty="0"/>
              <a:t> </a:t>
            </a:r>
            <a:r>
              <a:rPr lang="en-GB" dirty="0">
                <a:sym typeface="Wingdings" pitchFamily="2" charset="2"/>
              </a:rPr>
              <a:t></a:t>
            </a:r>
            <a:br>
              <a:rPr lang="en-GB" sz="2800" dirty="0">
                <a:sym typeface="Wingdings" pitchFamily="2" charset="2"/>
              </a:rPr>
            </a:br>
            <a:r>
              <a:rPr lang="en-GB" sz="2800" dirty="0">
                <a:sym typeface="Wingdings" pitchFamily="2" charset="2"/>
              </a:rPr>
              <a:t> </a:t>
            </a:r>
            <a:br>
              <a:rPr lang="en-GB" sz="2800" dirty="0">
                <a:sym typeface="Wingdings" pitchFamily="2" charset="2"/>
              </a:rPr>
            </a:br>
            <a:br>
              <a:rPr lang="en-US" dirty="0">
                <a:sym typeface="Wingdings" pitchFamily="2" charset="2"/>
              </a:rPr>
            </a:br>
            <a:r>
              <a:rPr lang="en-US" dirty="0">
                <a:sym typeface="Wingdings" pitchFamily="2" charset="2"/>
              </a:rPr>
              <a:t>Download Here:</a:t>
            </a:r>
            <a:br>
              <a:rPr lang="en-US" dirty="0">
                <a:sym typeface="Wingdings" pitchFamily="2" charset="2"/>
              </a:rPr>
            </a:br>
            <a:r>
              <a:rPr lang="en-US" sz="2400" b="1" dirty="0">
                <a:sym typeface="Wingdings" pitchFamily="2" charset="2"/>
                <a:hlinkClick r:id="rId2"/>
              </a:rPr>
              <a:t>http://www.youtube.com/watch?v=6TcxA_7_fi8</a:t>
            </a:r>
            <a:r>
              <a:rPr lang="en-US" sz="2400" b="1" dirty="0">
                <a:sym typeface="Wingdings" pitchFamily="2" charset="2"/>
              </a:rPr>
              <a:t>    </a:t>
            </a:r>
            <a:br>
              <a:rPr lang="en-US" sz="2400" b="1" dirty="0">
                <a:sym typeface="Wingdings" pitchFamily="2" charset="2"/>
              </a:rPr>
            </a:br>
            <a:br>
              <a:rPr lang="en-US" sz="2400" b="1" dirty="0">
                <a:sym typeface="Wingdings" pitchFamily="2" charset="2"/>
              </a:rPr>
            </a:br>
            <a:endParaRPr lang="en-US" sz="2400" b="1" dirty="0">
              <a:sym typeface="Wingdings" pitchFamily="2" charset="2"/>
            </a:endParaRPr>
          </a:p>
        </p:txBody>
      </p:sp>
    </p:spTree>
    <p:extLst>
      <p:ext uri="{BB962C8B-B14F-4D97-AF65-F5344CB8AC3E}">
        <p14:creationId xmlns:p14="http://schemas.microsoft.com/office/powerpoint/2010/main" val="41843088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533400"/>
            <a:ext cx="8153400" cy="3717925"/>
          </a:xfrm>
        </p:spPr>
        <p:txBody>
          <a:bodyPr/>
          <a:lstStyle/>
          <a:p>
            <a:pPr eaLnBrk="1" hangingPunct="1"/>
            <a:r>
              <a:rPr lang="en-US" sz="4800"/>
              <a:t>Next Slide - Song: </a:t>
            </a:r>
            <a:br>
              <a:rPr lang="en-US" sz="4800"/>
            </a:br>
            <a:r>
              <a:rPr lang="en-US" sz="4800"/>
              <a:t>Amazing Love </a:t>
            </a:r>
            <a:r>
              <a:rPr lang="en-US" sz="4800">
                <a:sym typeface="Wingdings" pitchFamily="2" charset="2"/>
              </a:rPr>
              <a:t></a:t>
            </a:r>
            <a:br>
              <a:rPr lang="en-US" sz="4800">
                <a:sym typeface="Wingdings" pitchFamily="2" charset="2"/>
              </a:rPr>
            </a:br>
            <a:br>
              <a:rPr lang="en-US" sz="4800">
                <a:sym typeface="Wingdings" pitchFamily="2" charset="2"/>
              </a:rPr>
            </a:br>
            <a:r>
              <a:rPr lang="en-US" sz="4800">
                <a:sym typeface="Wingdings" pitchFamily="2" charset="2"/>
              </a:rPr>
              <a:t>Download Here: </a:t>
            </a:r>
            <a:br>
              <a:rPr lang="en-US" sz="2800" b="1"/>
            </a:br>
            <a:r>
              <a:rPr lang="en-US" sz="2800" b="1"/>
              <a:t> </a:t>
            </a:r>
            <a:r>
              <a:rPr lang="en-US" sz="2400" b="1">
                <a:sym typeface="Wingdings" pitchFamily="2" charset="2"/>
                <a:hlinkClick r:id="rId2"/>
              </a:rPr>
              <a:t>http://www.youtube.com/watch?v=uPeC6Pri_pM</a:t>
            </a:r>
            <a:r>
              <a:rPr lang="en-US" sz="2400" b="1">
                <a:sym typeface="Wingdings" pitchFamily="2" charset="2"/>
              </a:rPr>
              <a:t> </a:t>
            </a:r>
          </a:p>
        </p:txBody>
      </p:sp>
    </p:spTree>
    <p:extLst>
      <p:ext uri="{BB962C8B-B14F-4D97-AF65-F5344CB8AC3E}">
        <p14:creationId xmlns:p14="http://schemas.microsoft.com/office/powerpoint/2010/main" val="19185015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895600" y="3352800"/>
            <a:ext cx="6248400" cy="35052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What about God’s enduring love?</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a:t>Note:</a:t>
            </a:r>
            <a:r>
              <a:rPr lang="en-US" sz="2400" dirty="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http://campaignkerusso.org/?p=5233</a:t>
            </a:r>
            <a:r>
              <a:rPr lang="en-US" sz="2000" b="1" u="sng" dirty="0"/>
              <a:t> </a:t>
            </a:r>
            <a:endParaRPr lang="en-US" sz="2000" b="1"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2125662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0"/>
            <a:ext cx="4267200" cy="6861313"/>
          </a:xfrm>
        </p:spPr>
        <p:txBody>
          <a:bodyPr/>
          <a:lstStyle/>
          <a:p>
            <a:pPr marL="0" indent="0" algn="ctr">
              <a:buNone/>
            </a:pPr>
            <a:r>
              <a:rPr lang="en-US" sz="7200" dirty="0"/>
              <a:t>God Will Never Give Up on You</a:t>
            </a:r>
          </a:p>
          <a:p>
            <a:pPr marL="0" indent="0">
              <a:buNone/>
            </a:pPr>
            <a:endParaRPr lang="en-US" sz="3600" dirty="0"/>
          </a:p>
        </p:txBody>
      </p:sp>
      <p:pic>
        <p:nvPicPr>
          <p:cNvPr id="1026" name="Picture 2" descr="C:\Users\Therese\Desktop\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2" y="-1"/>
            <a:ext cx="463126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02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2" name="Picture 4" descr="the-prodigal-son"/>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63000"/>
                    </a14:imgEffect>
                    <a14:imgEffect>
                      <a14:colorTemperature colorTemp="6169"/>
                    </a14:imgEffect>
                    <a14:imgEffect>
                      <a14:saturation sat="188000"/>
                    </a14:imgEffect>
                    <a14:imgEffect>
                      <a14:brightnessContrast bright="16000" contrast="26000"/>
                    </a14:imgEffect>
                  </a14:imgLayer>
                </a14:imgProps>
              </a:ext>
              <a:ext uri="{28A0092B-C50C-407E-A947-70E740481C1C}">
                <a14:useLocalDpi xmlns:a14="http://schemas.microsoft.com/office/drawing/2010/main" val="0"/>
              </a:ext>
            </a:extLst>
          </a:blip>
          <a:srcRect/>
          <a:stretch>
            <a:fillRect/>
          </a:stretch>
        </p:blipFill>
        <p:spPr>
          <a:xfrm>
            <a:off x="8466" y="-31718"/>
            <a:ext cx="9135534" cy="69122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0" name="Rectangle 2"/>
          <p:cNvSpPr>
            <a:spLocks noGrp="1" noChangeArrowheads="1"/>
          </p:cNvSpPr>
          <p:nvPr>
            <p:ph type="title"/>
          </p:nvPr>
        </p:nvSpPr>
        <p:spPr>
          <a:xfrm>
            <a:off x="4953000" y="4495800"/>
            <a:ext cx="4168422" cy="2286000"/>
          </a:xfrm>
        </p:spPr>
        <p:txBody>
          <a:bodyPr lIns="0" tIns="0" rIns="0" bIns="0" anchor="t" anchorCtr="0"/>
          <a:lstStyle/>
          <a:p>
            <a:r>
              <a:rPr lang="en-GB" altLang="en-US" sz="5400" dirty="0">
                <a:effectLst>
                  <a:glow rad="203200">
                    <a:schemeClr val="bg1"/>
                  </a:glow>
                </a:effectLst>
              </a:rPr>
              <a:t>The Parable of the Lost Son </a:t>
            </a:r>
            <a:br>
              <a:rPr lang="en-GB" altLang="en-US" sz="5400" dirty="0">
                <a:effectLst>
                  <a:glow rad="203200">
                    <a:schemeClr val="bg1"/>
                  </a:glow>
                </a:effectLst>
              </a:rPr>
            </a:br>
            <a:br>
              <a:rPr lang="en-GB" altLang="en-US" sz="5400" dirty="0">
                <a:effectLst>
                  <a:glow rad="203200">
                    <a:schemeClr val="bg1"/>
                  </a:glow>
                </a:effectLst>
              </a:rPr>
            </a:br>
            <a:endParaRPr lang="en-US" altLang="en-US" sz="2800" dirty="0">
              <a:effectLst>
                <a:glow rad="203200">
                  <a:schemeClr val="bg1"/>
                </a:glow>
              </a:effectLst>
            </a:endParaRPr>
          </a:p>
        </p:txBody>
      </p:sp>
    </p:spTree>
    <p:extLst>
      <p:ext uri="{BB962C8B-B14F-4D97-AF65-F5344CB8AC3E}">
        <p14:creationId xmlns:p14="http://schemas.microsoft.com/office/powerpoint/2010/main" val="663208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tgtEl>
                                          <p:spTgt spid="124930"/>
                                        </p:tgtEl>
                                      </p:cBhvr>
                                    </p:animEffect>
                                    <p:anim calcmode="lin" valueType="num">
                                      <p:cBhvr>
                                        <p:cTn id="8" dur="1000" fill="hold"/>
                                        <p:tgtEl>
                                          <p:spTgt spid="124930"/>
                                        </p:tgtEl>
                                        <p:attrNameLst>
                                          <p:attrName>ppt_x</p:attrName>
                                        </p:attrNameLst>
                                      </p:cBhvr>
                                      <p:tavLst>
                                        <p:tav tm="0">
                                          <p:val>
                                            <p:strVal val="#ppt_x"/>
                                          </p:val>
                                        </p:tav>
                                        <p:tav tm="100000">
                                          <p:val>
                                            <p:strVal val="#ppt_x"/>
                                          </p:val>
                                        </p:tav>
                                      </p:tavLst>
                                    </p:anim>
                                    <p:anim calcmode="lin" valueType="num">
                                      <p:cBhvr>
                                        <p:cTn id="9" dur="898" decel="100000" fill="hold"/>
                                        <p:tgtEl>
                                          <p:spTgt spid="1249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49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herese\Desktop\Fath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932"/>
          <a:stretch/>
        </p:blipFill>
        <p:spPr bwMode="auto">
          <a:xfrm>
            <a:off x="-76200" y="-2"/>
            <a:ext cx="4156364" cy="6858001"/>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62400" y="0"/>
            <a:ext cx="5181599" cy="6861314"/>
          </a:xfrm>
          <a:solidFill>
            <a:schemeClr val="bg1"/>
          </a:solidFill>
        </p:spPr>
        <p:txBody>
          <a:bodyPr lIns="91440" tIns="0" rIns="0" bIns="0"/>
          <a:lstStyle/>
          <a:p>
            <a:pPr marL="0" indent="0">
              <a:buNone/>
            </a:pPr>
            <a:r>
              <a:rPr lang="en-US" baseline="30000" dirty="0"/>
              <a:t>“</a:t>
            </a:r>
            <a:r>
              <a:rPr lang="en-US" dirty="0"/>
              <a:t>Finally, he came to his senses and said, ‘My father’s workers have plenty to eat, and here I am, starving to death! </a:t>
            </a:r>
            <a:r>
              <a:rPr lang="en-US" baseline="30000" dirty="0"/>
              <a:t> </a:t>
            </a:r>
          </a:p>
          <a:p>
            <a:pPr marL="0" indent="0">
              <a:buNone/>
            </a:pPr>
            <a:endParaRPr lang="en-US" sz="1000" baseline="30000" dirty="0"/>
          </a:p>
          <a:p>
            <a:pPr marL="0" indent="0">
              <a:buNone/>
            </a:pPr>
            <a:r>
              <a:rPr lang="en-US" dirty="0"/>
              <a:t>I will go to my father and say to him, ‘Father, I have sinned against God in heaven and against you. I am no longer good enough to be called your son. Treat me like one of your workers.’</a:t>
            </a:r>
          </a:p>
          <a:p>
            <a:pPr marL="0" indent="0">
              <a:buNone/>
            </a:pPr>
            <a:endParaRPr lang="en-US" sz="1000" dirty="0"/>
          </a:p>
          <a:p>
            <a:pPr marL="0" indent="0">
              <a:buNone/>
            </a:pPr>
            <a:r>
              <a:rPr lang="en-US" dirty="0"/>
              <a:t>The younger son got up and started back to his father.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046006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0"/>
            <a:ext cx="4876799" cy="6861314"/>
          </a:xfrm>
        </p:spPr>
        <p:txBody>
          <a:bodyPr lIns="91440" tIns="0" rIns="0" bIns="0"/>
          <a:lstStyle/>
          <a:p>
            <a:pPr marL="0" indent="0">
              <a:buNone/>
            </a:pPr>
            <a:r>
              <a:rPr lang="en-US" dirty="0"/>
              <a:t>“But when he was still a long way off, his father saw him and felt sorry for him. He ran to his son and hugged and kissed him.</a:t>
            </a:r>
          </a:p>
          <a:p>
            <a:pPr marL="0" indent="0">
              <a:buNone/>
            </a:pPr>
            <a:endParaRPr lang="en-US" sz="1000" dirty="0"/>
          </a:p>
          <a:p>
            <a:pPr marL="0" indent="0">
              <a:buNone/>
            </a:pPr>
            <a:r>
              <a:rPr lang="en-US" dirty="0"/>
              <a:t>The son said, ‘Father, I have sinned against God in heaven and against you. I am no longer good enough to be called your son.’</a:t>
            </a:r>
          </a:p>
          <a:p>
            <a:pPr marL="0" indent="0">
              <a:buNone/>
            </a:pPr>
            <a:endParaRPr lang="en-US" sz="1000" dirty="0"/>
          </a:p>
          <a:p>
            <a:pPr marL="0" indent="0">
              <a:buNone/>
            </a:pPr>
            <a:r>
              <a:rPr lang="en-US" dirty="0"/>
              <a:t>But his father said to the servants, ‘Hurry and bring the best clothes and put them on him. </a:t>
            </a:r>
            <a:r>
              <a:rPr lang="en-US" dirty="0">
                <a:sym typeface="Wingdings" panose="05000000000000000000" pitchFamily="2" charset="2"/>
              </a:rPr>
              <a:t></a:t>
            </a:r>
            <a:endParaRPr lang="en-US" dirty="0"/>
          </a:p>
        </p:txBody>
      </p:sp>
      <p:pic>
        <p:nvPicPr>
          <p:cNvPr id="4" name="Picture 2" descr="C:\Users\Therese\Desktop\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 y="-1"/>
            <a:ext cx="4326467" cy="68580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90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0"/>
            <a:ext cx="3581400" cy="6861314"/>
          </a:xfrm>
        </p:spPr>
        <p:txBody>
          <a:bodyPr lIns="91440" tIns="0" rIns="0" bIns="0"/>
          <a:lstStyle/>
          <a:p>
            <a:pPr marL="0" indent="0">
              <a:buNone/>
            </a:pPr>
            <a:r>
              <a:rPr lang="en-US" dirty="0"/>
              <a:t>‘Give him a ring for his finger and sandals</a:t>
            </a:r>
            <a:r>
              <a:rPr lang="en-US" baseline="30000" dirty="0"/>
              <a:t> </a:t>
            </a:r>
            <a:r>
              <a:rPr lang="en-US" dirty="0"/>
              <a:t>for his feet. Get the best calf and prepare it, so we can eat and celebrate.</a:t>
            </a:r>
          </a:p>
          <a:p>
            <a:pPr marL="0" indent="0">
              <a:buNone/>
            </a:pPr>
            <a:endParaRPr lang="en-US" sz="800" dirty="0"/>
          </a:p>
          <a:p>
            <a:pPr marL="0" indent="0">
              <a:buNone/>
            </a:pPr>
            <a:r>
              <a:rPr lang="en-US" dirty="0"/>
              <a:t> This son of mine was dead, but has now come back to life. </a:t>
            </a:r>
          </a:p>
          <a:p>
            <a:pPr marL="0" indent="0">
              <a:buNone/>
            </a:pPr>
            <a:endParaRPr lang="en-US" sz="800" dirty="0"/>
          </a:p>
          <a:p>
            <a:pPr marL="0" indent="0">
              <a:buNone/>
            </a:pPr>
            <a:r>
              <a:rPr lang="en-US" dirty="0"/>
              <a:t>He was lost and has now been found.’ And they began to celebrate.” </a:t>
            </a:r>
            <a:r>
              <a:rPr lang="en-US" sz="1800" dirty="0" err="1"/>
              <a:t>Lk</a:t>
            </a:r>
            <a:r>
              <a:rPr lang="en-US" sz="1800" dirty="0"/>
              <a:t>. 15:11-32</a:t>
            </a:r>
          </a:p>
        </p:txBody>
      </p:sp>
      <p:pic>
        <p:nvPicPr>
          <p:cNvPr id="2050" name="Picture 2" descr="https://cruciality.files.wordpress.com/2010/12/rembrandt_harmensz-_van_rijn_-_the_return_of_the_prodigal_son_-_detail_son.jpg?w=61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005"/>
                    </a14:imgEffect>
                    <a14:imgEffect>
                      <a14:saturation sat="136000"/>
                    </a14:imgEffect>
                    <a14:imgEffect>
                      <a14:brightnessContrast bright="-3000" contrast="27000"/>
                    </a14:imgEffect>
                  </a14:imgLayer>
                </a14:imgProps>
              </a:ext>
              <a:ext uri="{28A0092B-C50C-407E-A947-70E740481C1C}">
                <a14:useLocalDpi xmlns:a14="http://schemas.microsoft.com/office/drawing/2010/main" val="0"/>
              </a:ext>
            </a:extLst>
          </a:blip>
          <a:srcRect/>
          <a:stretch>
            <a:fillRect/>
          </a:stretch>
        </p:blipFill>
        <p:spPr bwMode="auto">
          <a:xfrm>
            <a:off x="-152400" y="22578"/>
            <a:ext cx="5810250" cy="6835422"/>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02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473075"/>
            <a:ext cx="9220200" cy="4098925"/>
          </a:xfrm>
        </p:spPr>
        <p:txBody>
          <a:bodyPr/>
          <a:lstStyle/>
          <a:p>
            <a:pPr eaLnBrk="1" hangingPunct="1"/>
            <a:r>
              <a:rPr lang="en-US" dirty="0"/>
              <a:t>This Slide – </a:t>
            </a:r>
            <a:br>
              <a:rPr lang="en-US" dirty="0"/>
            </a:br>
            <a:r>
              <a:rPr lang="en-US" dirty="0"/>
              <a:t>Video: The Rebel, Now Your Child</a:t>
            </a:r>
            <a:br>
              <a:rPr lang="en-US" dirty="0">
                <a:sym typeface="Wingdings" pitchFamily="2" charset="2"/>
              </a:rPr>
            </a:br>
            <a:br>
              <a:rPr lang="en-US" dirty="0">
                <a:sym typeface="Wingdings" pitchFamily="2" charset="2"/>
              </a:rPr>
            </a:br>
            <a:r>
              <a:rPr lang="en-US" dirty="0">
                <a:sym typeface="Wingdings" pitchFamily="2" charset="2"/>
              </a:rPr>
              <a:t>Download Here:</a:t>
            </a:r>
            <a:br>
              <a:rPr lang="en-US" dirty="0">
                <a:sym typeface="Wingdings" pitchFamily="2" charset="2"/>
              </a:rPr>
            </a:br>
            <a:r>
              <a:rPr lang="en-US" dirty="0">
                <a:sym typeface="Wingdings" pitchFamily="2" charset="2"/>
              </a:rPr>
              <a:t> </a:t>
            </a:r>
            <a:r>
              <a:rPr lang="en-US" sz="2400" b="1" dirty="0">
                <a:hlinkClick r:id="rId2"/>
              </a:rPr>
              <a:t>http://www.youtube.com/watch?v=SZE9syAmKS0</a:t>
            </a:r>
            <a:r>
              <a:rPr lang="en-US" sz="2400" b="1" dirty="0"/>
              <a:t> </a:t>
            </a:r>
            <a:r>
              <a:rPr lang="en-US" dirty="0">
                <a:sym typeface="Wingdings" pitchFamily="2" charset="2"/>
              </a:rPr>
              <a:t> </a:t>
            </a:r>
            <a:br>
              <a:rPr lang="en-US" dirty="0">
                <a:sym typeface="Wingdings" pitchFamily="2" charset="2"/>
              </a:rPr>
            </a:br>
            <a:br>
              <a:rPr lang="en-US" sz="2400" b="1" dirty="0">
                <a:sym typeface="Wingdings" pitchFamily="2" charset="2"/>
              </a:rPr>
            </a:br>
            <a:r>
              <a:rPr lang="en-US" sz="2400" b="1" dirty="0">
                <a:sym typeface="Wingdings" pitchFamily="2" charset="2"/>
              </a:rPr>
              <a:t> </a:t>
            </a:r>
          </a:p>
        </p:txBody>
      </p:sp>
    </p:spTree>
    <p:extLst>
      <p:ext uri="{BB962C8B-B14F-4D97-AF65-F5344CB8AC3E}">
        <p14:creationId xmlns:p14="http://schemas.microsoft.com/office/powerpoint/2010/main" val="35586419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3|3.4|2.2|3.2"/>
</p:tagLst>
</file>

<file path=ppt/tags/tag2.xml><?xml version="1.0" encoding="utf-8"?>
<p:tagLst xmlns:a="http://schemas.openxmlformats.org/drawingml/2006/main" xmlns:r="http://schemas.openxmlformats.org/officeDocument/2006/relationships" xmlns:p="http://schemas.openxmlformats.org/presentationml/2006/main">
  <p:tag name="TIMING" val="|1.1|2.7|2.2|2.5|4.3|2.7|3.9|3"/>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TotalTime>
  <Words>1666</Words>
  <Application>Microsoft Office PowerPoint</Application>
  <PresentationFormat>On-screen Show (4:3)</PresentationFormat>
  <Paragraphs>145</Paragraphs>
  <Slides>36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Aharoni</vt:lpstr>
      <vt:lpstr>Arial</vt:lpstr>
      <vt:lpstr>Calibri</vt:lpstr>
      <vt:lpstr>Times New Roman</vt:lpstr>
      <vt:lpstr>Verdana</vt:lpstr>
      <vt:lpstr>Wingdings</vt:lpstr>
      <vt:lpstr>Refined</vt:lpstr>
      <vt:lpstr>PowerPoint Presentation</vt:lpstr>
      <vt:lpstr>PowerPoint Presentation</vt:lpstr>
      <vt:lpstr>PowerPoint Presentation</vt:lpstr>
      <vt:lpstr>PowerPoint Presentation</vt:lpstr>
      <vt:lpstr>The Parable of the Lost Son   </vt:lpstr>
      <vt:lpstr>PowerPoint Presentation</vt:lpstr>
      <vt:lpstr>PowerPoint Presentation</vt:lpstr>
      <vt:lpstr>PowerPoint Presentation</vt:lpstr>
      <vt:lpstr>This Slide –  Video: The Rebel, Now Your Child  Download Here:  http://www.youtube.com/watch?v=SZE9syAmKS0     </vt:lpstr>
      <vt:lpstr>This Slide –  Song: Welcome Home   Download Here:   http://youtu.be/0UUQRxhbz2c </vt:lpstr>
      <vt:lpstr>This Slide –  Video: When God Ran!    Download Here: https://youtu.be/Nf2MZRenJMU     </vt:lpstr>
      <vt:lpstr>PowerPoint Presentation</vt:lpstr>
      <vt:lpstr>Video: God Will Not Turn Away From You</vt:lpstr>
      <vt:lpstr>God Will Never Cut You Off</vt:lpstr>
      <vt:lpstr>PowerPoint Presentation</vt:lpstr>
      <vt:lpstr>For King David, nothing was worse than feeling CUT OFF from God</vt:lpstr>
      <vt:lpstr>David made a hasty mistake because he forgot… God’s arms are always open  He never pushes the penitent away. </vt:lpstr>
      <vt:lpstr>God would do anything to save us. Now, as on the cross, His arms are always open.</vt:lpstr>
      <vt:lpstr>David made a hasty mistake because he forgot… God’s Eyes Always See</vt:lpstr>
      <vt:lpstr>David made a hasty mistake because he forgot… God’s Ears Always Hear </vt:lpstr>
      <vt:lpstr>We are hasty in our thoughts of God but, God is not hasty in His thoughts of us.</vt:lpstr>
      <vt:lpstr>When I cried unto Him!</vt:lpstr>
      <vt:lpstr>Next Slide - Video:  Love Letter From Our Father     Download Here: http://www.youtube.com/watch?v=6TcxA_7_fi8      </vt:lpstr>
      <vt:lpstr>Next Slide - Song:  Amazing Love   Download Here:   http://www.youtube.com/watch?v=uPeC6Pri_pM </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146</cp:revision>
  <dcterms:created xsi:type="dcterms:W3CDTF">2012-08-28T02:53:07Z</dcterms:created>
  <dcterms:modified xsi:type="dcterms:W3CDTF">2017-07-12T00:14:51Z</dcterms:modified>
</cp:coreProperties>
</file>